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90" r:id="rId2"/>
    <p:sldId id="389" r:id="rId3"/>
    <p:sldId id="405" r:id="rId4"/>
    <p:sldId id="406" r:id="rId5"/>
    <p:sldId id="411" r:id="rId6"/>
    <p:sldId id="412" r:id="rId7"/>
    <p:sldId id="409" r:id="rId8"/>
    <p:sldId id="413" r:id="rId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24" autoAdjust="0"/>
    <p:restoredTop sz="87253" autoAdjust="0"/>
  </p:normalViewPr>
  <p:slideViewPr>
    <p:cSldViewPr>
      <p:cViewPr>
        <p:scale>
          <a:sx n="70" d="100"/>
          <a:sy n="70" d="100"/>
        </p:scale>
        <p:origin x="-1560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4" d="100"/>
        <a:sy n="14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1AABE-595A-40B9-BEB7-1BE7E5F9D0CF}" type="datetimeFigureOut">
              <a:rPr lang="it-IT" smtClean="0"/>
              <a:t>30/05/2022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E04FF1-C35F-450E-9D8C-B1490824EF4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1557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3513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5059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1332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69930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2864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5911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8039-F5A9-49DB-96BD-BC07C5FB98AD}" type="datetimeFigureOut">
              <a:rPr lang="it-IT" smtClean="0"/>
              <a:t>30/05/2022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028-73ED-4A71-BEE4-D2A79145D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4236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8039-F5A9-49DB-96BD-BC07C5FB98AD}" type="datetimeFigureOut">
              <a:rPr lang="it-IT" smtClean="0"/>
              <a:t>30/05/2022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028-73ED-4A71-BEE4-D2A79145D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3884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8039-F5A9-49DB-96BD-BC07C5FB98AD}" type="datetimeFigureOut">
              <a:rPr lang="it-IT" smtClean="0"/>
              <a:t>30/05/2022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028-73ED-4A71-BEE4-D2A79145D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6180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8039-F5A9-49DB-96BD-BC07C5FB98AD}" type="datetimeFigureOut">
              <a:rPr lang="it-IT" smtClean="0"/>
              <a:t>30/05/2022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028-73ED-4A71-BEE4-D2A79145D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0574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8039-F5A9-49DB-96BD-BC07C5FB98AD}" type="datetimeFigureOut">
              <a:rPr lang="it-IT" smtClean="0"/>
              <a:t>30/05/2022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028-73ED-4A71-BEE4-D2A79145D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6274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8039-F5A9-49DB-96BD-BC07C5FB98AD}" type="datetimeFigureOut">
              <a:rPr lang="it-IT" smtClean="0"/>
              <a:t>30/05/2022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028-73ED-4A71-BEE4-D2A79145D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278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8039-F5A9-49DB-96BD-BC07C5FB98AD}" type="datetimeFigureOut">
              <a:rPr lang="it-IT" smtClean="0"/>
              <a:t>30/05/2022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028-73ED-4A71-BEE4-D2A79145D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3900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8039-F5A9-49DB-96BD-BC07C5FB98AD}" type="datetimeFigureOut">
              <a:rPr lang="it-IT" smtClean="0"/>
              <a:t>30/05/2022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028-73ED-4A71-BEE4-D2A79145D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6970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8039-F5A9-49DB-96BD-BC07C5FB98AD}" type="datetimeFigureOut">
              <a:rPr lang="it-IT" smtClean="0"/>
              <a:t>30/05/2022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028-73ED-4A71-BEE4-D2A79145D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2709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8039-F5A9-49DB-96BD-BC07C5FB98AD}" type="datetimeFigureOut">
              <a:rPr lang="it-IT" smtClean="0"/>
              <a:t>30/05/2022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028-73ED-4A71-BEE4-D2A79145D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896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8039-F5A9-49DB-96BD-BC07C5FB98AD}" type="datetimeFigureOut">
              <a:rPr lang="it-IT" smtClean="0"/>
              <a:t>30/05/2022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028-73ED-4A71-BEE4-D2A79145D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2121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A8039-F5A9-49DB-96BD-BC07C5FB98AD}" type="datetimeFigureOut">
              <a:rPr lang="it-IT" smtClean="0"/>
              <a:t>30/05/2022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3D028-73ED-4A71-BEE4-D2A79145D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0161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436351" y="783806"/>
            <a:ext cx="8271297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it-IT" sz="2400" b="1" dirty="0">
                <a:solidFill>
                  <a:srgbClr val="00B050"/>
                </a:solidFill>
              </a:rPr>
              <a:t>Piano Regionale della Prevenzione 2020-2025</a:t>
            </a:r>
          </a:p>
          <a:p>
            <a:pPr algn="ctr"/>
            <a:endParaRPr lang="it-IT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sz="2400" b="1" dirty="0">
                <a:solidFill>
                  <a:srgbClr val="0000FF"/>
                </a:solidFill>
              </a:rPr>
              <a:t>Piano Mirato di Prevenzione (PMP)</a:t>
            </a:r>
          </a:p>
          <a:p>
            <a:pPr algn="ctr"/>
            <a:r>
              <a:rPr lang="it-IT" sz="2400" b="1" dirty="0">
                <a:solidFill>
                  <a:srgbClr val="0000FF"/>
                </a:solidFill>
              </a:rPr>
              <a:t>relativo al rischio sovraccarico biomeccanico - prevenzione patologie professionali muscoloscheletriche </a:t>
            </a:r>
          </a:p>
          <a:p>
            <a:pPr algn="ctr"/>
            <a:r>
              <a:rPr lang="it-IT" sz="2400" b="1" dirty="0">
                <a:solidFill>
                  <a:srgbClr val="0000FF"/>
                </a:solidFill>
              </a:rPr>
              <a:t>nel comparto trasporti e logistica </a:t>
            </a:r>
          </a:p>
        </p:txBody>
      </p:sp>
      <p:sp>
        <p:nvSpPr>
          <p:cNvPr id="5" name="Rettangolo 4"/>
          <p:cNvSpPr/>
          <p:nvPr/>
        </p:nvSpPr>
        <p:spPr>
          <a:xfrm>
            <a:off x="725274" y="3495883"/>
            <a:ext cx="748883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4000" b="1" dirty="0" smtClean="0">
                <a:solidFill>
                  <a:srgbClr val="FF0000"/>
                </a:solidFill>
              </a:rPr>
              <a:t> </a:t>
            </a:r>
            <a:r>
              <a:rPr lang="it-IT" sz="4000" b="1" dirty="0" smtClean="0">
                <a:solidFill>
                  <a:srgbClr val="C00000"/>
                </a:solidFill>
              </a:rPr>
              <a:t>SEMINARIO </a:t>
            </a:r>
            <a:r>
              <a:rPr lang="it-IT" sz="4000" b="1" dirty="0">
                <a:solidFill>
                  <a:srgbClr val="C00000"/>
                </a:solidFill>
              </a:rPr>
              <a:t>DI </a:t>
            </a:r>
            <a:r>
              <a:rPr lang="it-IT" sz="4000" b="1" dirty="0" smtClean="0">
                <a:solidFill>
                  <a:srgbClr val="C00000"/>
                </a:solidFill>
              </a:rPr>
              <a:t>AVVIO</a:t>
            </a:r>
          </a:p>
          <a:p>
            <a:pPr algn="ctr"/>
            <a:r>
              <a:rPr lang="it-IT" sz="3200" b="1" dirty="0">
                <a:solidFill>
                  <a:srgbClr val="C00000"/>
                </a:solidFill>
              </a:rPr>
              <a:t>Le malattie professionali nel comparto trasporti e logistica</a:t>
            </a:r>
          </a:p>
          <a:p>
            <a:endParaRPr lang="it-IT" sz="2400" b="1" dirty="0">
              <a:solidFill>
                <a:srgbClr val="FF0000"/>
              </a:solidFill>
            </a:endParaRPr>
          </a:p>
          <a:p>
            <a:pPr algn="ctr"/>
            <a:r>
              <a:rPr lang="it-IT" sz="2400" b="1" dirty="0">
                <a:solidFill>
                  <a:srgbClr val="FF0000"/>
                </a:solidFill>
              </a:rPr>
              <a:t> </a:t>
            </a:r>
            <a:r>
              <a:rPr lang="it-IT" sz="2400" b="1" dirty="0" smtClean="0">
                <a:solidFill>
                  <a:srgbClr val="C00000"/>
                </a:solidFill>
              </a:rPr>
              <a:t> </a:t>
            </a:r>
            <a:r>
              <a:rPr lang="it-IT" sz="2400" b="1" dirty="0">
                <a:solidFill>
                  <a:srgbClr val="C00000"/>
                </a:solidFill>
              </a:rPr>
              <a:t>IGLESIAS   Centro Culturale  </a:t>
            </a:r>
          </a:p>
          <a:p>
            <a:pPr algn="ctr"/>
            <a:r>
              <a:rPr lang="it-IT" sz="2400" b="1" dirty="0">
                <a:solidFill>
                  <a:srgbClr val="C00000"/>
                </a:solidFill>
              </a:rPr>
              <a:t>8 Giugno 2022</a:t>
            </a:r>
            <a:endParaRPr lang="it-IT" sz="2800" b="1" dirty="0">
              <a:solidFill>
                <a:srgbClr val="C00000"/>
              </a:solidFill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3991" y="55095"/>
            <a:ext cx="561850" cy="604522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="" xmlns:a16="http://schemas.microsoft.com/office/drawing/2014/main" id="{CCE66975-0AF3-42A7-9A88-28310347707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0777" y="11254"/>
            <a:ext cx="2843809" cy="728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>
            <a:extLst>
              <a:ext uri="{FF2B5EF4-FFF2-40B4-BE49-F238E27FC236}">
                <a16:creationId xmlns="" xmlns:a16="http://schemas.microsoft.com/office/drawing/2014/main" id="{79B7722D-5F17-4D49-AEF4-C404F321BC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912" y="11254"/>
            <a:ext cx="561850" cy="604522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="" xmlns:a16="http://schemas.microsoft.com/office/drawing/2014/main" id="{B51192E9-5125-4FB6-B530-6690DD63014A}"/>
              </a:ext>
            </a:extLst>
          </p:cNvPr>
          <p:cNvSpPr txBox="1"/>
          <p:nvPr/>
        </p:nvSpPr>
        <p:spPr>
          <a:xfrm>
            <a:off x="4211960" y="73677"/>
            <a:ext cx="18233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/>
              <a:t>Capofila</a:t>
            </a:r>
          </a:p>
          <a:p>
            <a:r>
              <a:rPr lang="it-IT" sz="1000" b="1" dirty="0" err="1"/>
              <a:t>SPreSAL</a:t>
            </a:r>
            <a:r>
              <a:rPr lang="it-IT" sz="1000" b="1" dirty="0"/>
              <a:t> </a:t>
            </a:r>
            <a:r>
              <a:rPr lang="it-IT" sz="1000" b="1" dirty="0" smtClean="0"/>
              <a:t>Ogliastra</a:t>
            </a:r>
            <a:endParaRPr lang="it-IT" sz="1000" b="1" dirty="0"/>
          </a:p>
        </p:txBody>
      </p:sp>
      <p:sp>
        <p:nvSpPr>
          <p:cNvPr id="2" name="Rettangolo 1"/>
          <p:cNvSpPr/>
          <p:nvPr/>
        </p:nvSpPr>
        <p:spPr>
          <a:xfrm>
            <a:off x="7595840" y="82682"/>
            <a:ext cx="15481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/>
              <a:t>ASL </a:t>
            </a:r>
            <a:r>
              <a:rPr lang="it-IT" sz="1200" b="1" dirty="0" err="1"/>
              <a:t>Sulcis</a:t>
            </a:r>
            <a:endParaRPr lang="it-IT" sz="1200" b="1" dirty="0"/>
          </a:p>
          <a:p>
            <a:r>
              <a:rPr lang="it-IT" sz="1200" b="1" dirty="0" err="1"/>
              <a:t>SPreSAL</a:t>
            </a:r>
            <a:r>
              <a:rPr lang="it-IT" sz="1200" b="1" dirty="0"/>
              <a:t> di Carbonia</a:t>
            </a:r>
          </a:p>
        </p:txBody>
      </p:sp>
    </p:spTree>
    <p:extLst>
      <p:ext uri="{BB962C8B-B14F-4D97-AF65-F5344CB8AC3E}">
        <p14:creationId xmlns:p14="http://schemas.microsoft.com/office/powerpoint/2010/main" val="230263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 flipV="1">
            <a:off x="0" y="475959"/>
            <a:ext cx="9126787" cy="45719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-8607" y="462143"/>
            <a:ext cx="9144000" cy="1238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>
                <a:solidFill>
                  <a:schemeClr val="accent1">
                    <a:lumMod val="75000"/>
                  </a:schemeClr>
                </a:solidFill>
              </a:rPr>
              <a:t>SEMINARIO DI </a:t>
            </a:r>
            <a:r>
              <a:rPr lang="it-IT" sz="2000" b="1" dirty="0" smtClean="0">
                <a:solidFill>
                  <a:schemeClr val="accent1">
                    <a:lumMod val="75000"/>
                  </a:schemeClr>
                </a:solidFill>
              </a:rPr>
              <a:t>AVVIO del PIANO </a:t>
            </a:r>
            <a:r>
              <a:rPr lang="it-IT" sz="2000" b="1" dirty="0">
                <a:solidFill>
                  <a:schemeClr val="accent1">
                    <a:lumMod val="75000"/>
                  </a:schemeClr>
                </a:solidFill>
              </a:rPr>
              <a:t>MIRATO DI PREVENZIONE </a:t>
            </a:r>
          </a:p>
          <a:p>
            <a:pPr algn="ctr"/>
            <a:r>
              <a:rPr lang="it-IT" sz="1600" b="1" dirty="0">
                <a:solidFill>
                  <a:schemeClr val="accent1">
                    <a:lumMod val="75000"/>
                  </a:schemeClr>
                </a:solidFill>
              </a:rPr>
              <a:t>relativo al rischio sovraccarico biomeccanico - prevenzione patologie </a:t>
            </a:r>
          </a:p>
          <a:p>
            <a:pPr algn="ctr"/>
            <a:r>
              <a:rPr lang="it-IT" sz="1600" b="1" dirty="0">
                <a:solidFill>
                  <a:schemeClr val="accent1">
                    <a:lumMod val="75000"/>
                  </a:schemeClr>
                </a:solidFill>
              </a:rPr>
              <a:t>professionali muscoloscheletriche nel comparto trasporti e logistica </a:t>
            </a:r>
          </a:p>
          <a:p>
            <a:pPr algn="ctr">
              <a:spcBef>
                <a:spcPts val="300"/>
              </a:spcBef>
            </a:pPr>
            <a:r>
              <a:rPr lang="it-IT" sz="2000" b="1" u="sng" dirty="0" smtClean="0">
                <a:solidFill>
                  <a:schemeClr val="accent1">
                    <a:lumMod val="75000"/>
                  </a:schemeClr>
                </a:solidFill>
              </a:rPr>
              <a:t>Programma </a:t>
            </a:r>
            <a:r>
              <a:rPr lang="it-IT" sz="2000" b="1" u="sng" dirty="0">
                <a:solidFill>
                  <a:schemeClr val="accent1">
                    <a:lumMod val="75000"/>
                  </a:schemeClr>
                </a:solidFill>
              </a:rPr>
              <a:t>della giornata</a:t>
            </a: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884936"/>
              </p:ext>
            </p:extLst>
          </p:nvPr>
        </p:nvGraphicFramePr>
        <p:xfrm>
          <a:off x="17213" y="1783080"/>
          <a:ext cx="9143999" cy="607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64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857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41175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tabLst>
                          <a:tab pos="1163638" algn="l"/>
                        </a:tabLst>
                      </a:pPr>
                      <a:r>
                        <a:rPr lang="it-IT" sz="1500" dirty="0"/>
                        <a:t>Ore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Argomento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Relatori</a:t>
                      </a:r>
                    </a:p>
                    <a:p>
                      <a:r>
                        <a:rPr lang="it-IT" sz="15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it-IT" sz="15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SPreSAL</a:t>
                      </a:r>
                      <a:r>
                        <a:rPr lang="it-IT" sz="15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sede di </a:t>
                      </a:r>
                      <a:r>
                        <a:rPr lang="it-IT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Carbonia)</a:t>
                      </a:r>
                      <a:endParaRPr lang="it-IT" sz="1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/>
                        <a:t>Dalle </a:t>
                      </a:r>
                      <a:r>
                        <a:rPr lang="it-IT" sz="1300" dirty="0" smtClean="0"/>
                        <a:t>09,00 </a:t>
                      </a:r>
                      <a:r>
                        <a:rPr lang="it-IT" sz="1300" dirty="0"/>
                        <a:t>alle </a:t>
                      </a:r>
                      <a:r>
                        <a:rPr lang="it-IT" sz="1300" dirty="0" smtClean="0"/>
                        <a:t>09,10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500" dirty="0"/>
                        <a:t>Accoglienza e registrazione presenti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/>
                        <a:t>Dalle </a:t>
                      </a:r>
                      <a:r>
                        <a:rPr lang="it-IT" sz="1300" dirty="0" smtClean="0"/>
                        <a:t>09,10 </a:t>
                      </a:r>
                      <a:r>
                        <a:rPr lang="it-IT" sz="1300" dirty="0"/>
                        <a:t>alle </a:t>
                      </a:r>
                      <a:r>
                        <a:rPr lang="it-IT" sz="1300" dirty="0" smtClean="0"/>
                        <a:t>09,20</a:t>
                      </a:r>
                      <a:endParaRPr lang="it-IT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Saluti e presentazione</a:t>
                      </a:r>
                      <a:endParaRPr lang="it-IT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 smtClean="0"/>
                        <a:t>Dalle 09,20 alle 09,40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15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 Piani Mirati di Prevenzione nell’ambito del Piano Nazionale della Prevenzione e del Piano Regionale della Prevenzione 2020-2025</a:t>
                      </a:r>
                      <a:endParaRPr lang="it-IT" sz="1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 smtClean="0"/>
                        <a:t>Dalle 09,40 alle 10,00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 smtClean="0"/>
                        <a:t>Le malattie professionali nel comparto trasporti e logistica</a:t>
                      </a:r>
                      <a:endParaRPr lang="it-IT" sz="15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500" dirty="0" smtClean="0"/>
                        <a:t>Dott.ssa Federica </a:t>
                      </a:r>
                      <a:r>
                        <a:rPr lang="it-IT" sz="1500" dirty="0" err="1" smtClean="0"/>
                        <a:t>Schirriu</a:t>
                      </a:r>
                      <a:endParaRPr lang="it-IT" sz="1500" dirty="0" smtClean="0"/>
                    </a:p>
                    <a:p>
                      <a:r>
                        <a:rPr lang="it-IT" sz="1500" dirty="0" smtClean="0"/>
                        <a:t>Dott. Sergio Stecchi</a:t>
                      </a:r>
                      <a:endParaRPr lang="it-IT" sz="15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94129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 smtClean="0"/>
                        <a:t>Dalle 10,00 alle 10,30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 Piano Mirato di Prevenzione </a:t>
                      </a:r>
                      <a:r>
                        <a:rPr lang="it-IT" sz="15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(PMP) relativo al rischio sovraccarico biomeccanico - prevenzione patologie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professionali muscoloscheletriche nel comparto trasporti e logistica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90534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 smtClean="0"/>
                        <a:t>Dalle 10,30 alle 11,30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15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 Documento di buone pratiche del PMP relativo al rischio sovraccarico biomeccanico - prevenzione patologie </a:t>
                      </a:r>
                    </a:p>
                    <a:p>
                      <a:pPr algn="just"/>
                      <a:r>
                        <a:rPr lang="it-IT" sz="15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professionali muscoloscheletriche nel comparto trasporti e logistica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 smtClean="0"/>
                        <a:t>Dalle 11,30 alle 12,00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Scheda di autovalutazione aziendale del </a:t>
                      </a:r>
                      <a:r>
                        <a:rPr lang="it-IT" sz="15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PMP relativo al rischio sovraccarico biomeccanico - prevenzione patologie </a:t>
                      </a:r>
                    </a:p>
                    <a:p>
                      <a:pPr algn="just"/>
                      <a:r>
                        <a:rPr lang="it-IT" sz="15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professionali muscoloscheletriche nel comparto trasporti e logistica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 smtClean="0"/>
                        <a:t>Dalle 12,00 alle 13,00</a:t>
                      </a:r>
                    </a:p>
                    <a:p>
                      <a:pPr algn="ctr"/>
                      <a:r>
                        <a:rPr lang="it-IT" sz="10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it-IT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Spazio per domande e discussione</a:t>
                      </a:r>
                      <a:endParaRPr lang="it-IT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467544" y="2176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 smtClean="0"/>
              <a:t>Carbonia</a:t>
            </a:r>
            <a:endParaRPr lang="it-IT" sz="1400" b="1" dirty="0"/>
          </a:p>
        </p:txBody>
      </p:sp>
      <p:sp>
        <p:nvSpPr>
          <p:cNvPr id="9" name="Rettangolo con angoli arrotondati 3">
            <a:extLst>
              <a:ext uri="{FF2B5EF4-FFF2-40B4-BE49-F238E27FC236}">
                <a16:creationId xmlns="" xmlns:a16="http://schemas.microsoft.com/office/drawing/2014/main" id="{12F10B3C-4C9B-469C-A7CD-AB90603CE873}"/>
              </a:ext>
            </a:extLst>
          </p:cNvPr>
          <p:cNvSpPr/>
          <p:nvPr/>
        </p:nvSpPr>
        <p:spPr>
          <a:xfrm>
            <a:off x="22965" y="3861048"/>
            <a:ext cx="9103947" cy="60177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/>
          <p:cNvSpPr/>
          <p:nvPr/>
        </p:nvSpPr>
        <p:spPr>
          <a:xfrm>
            <a:off x="1763688" y="129486"/>
            <a:ext cx="76414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PMP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relativo al rischio sovraccarico biomeccanico - prevenzione patologie </a:t>
            </a: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professionali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muscoloscheletriche nel comparto trasporti e logistica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it-IT" alt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11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arrotondato 13">
            <a:extLst>
              <a:ext uri="{FF2B5EF4-FFF2-40B4-BE49-F238E27FC236}">
                <a16:creationId xmlns="" xmlns:a16="http://schemas.microsoft.com/office/drawing/2014/main" id="{A02EEC5E-1087-4090-9910-69EF9DF84CEA}"/>
              </a:ext>
            </a:extLst>
          </p:cNvPr>
          <p:cNvSpPr/>
          <p:nvPr/>
        </p:nvSpPr>
        <p:spPr>
          <a:xfrm>
            <a:off x="678334" y="973769"/>
            <a:ext cx="7848872" cy="488752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 malattie </a:t>
            </a:r>
            <a:r>
              <a:rPr lang="it-IT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professionali nel </a:t>
            </a:r>
            <a:r>
              <a:rPr lang="it-IT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comparto trasporti e </a:t>
            </a:r>
            <a:r>
              <a:rPr lang="it-IT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logistica </a:t>
            </a:r>
            <a:endParaRPr lang="it-IT" sz="20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 flipV="1">
            <a:off x="179512" y="729361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="" xmlns:a16="http://schemas.microsoft.com/office/drawing/2014/main" id="{0DB511D1-F327-43A3-BC2F-9C770CE71C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="" xmlns:a16="http://schemas.microsoft.com/office/drawing/2014/main" id="{94157113-EF49-4C0C-9AC3-60C549DE2548}"/>
              </a:ext>
            </a:extLst>
          </p:cNvPr>
          <p:cNvSpPr txBox="1"/>
          <p:nvPr/>
        </p:nvSpPr>
        <p:spPr>
          <a:xfrm>
            <a:off x="467544" y="21764"/>
            <a:ext cx="10801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/>
              <a:t>Carbonia</a:t>
            </a:r>
          </a:p>
          <a:p>
            <a:endParaRPr lang="it-IT" sz="1400" b="1" dirty="0"/>
          </a:p>
        </p:txBody>
      </p:sp>
      <p:sp>
        <p:nvSpPr>
          <p:cNvPr id="19" name="Rettangolo 18"/>
          <p:cNvSpPr/>
          <p:nvPr/>
        </p:nvSpPr>
        <p:spPr>
          <a:xfrm>
            <a:off x="1763688" y="129486"/>
            <a:ext cx="76414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PMP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relativo al rischio sovraccarico biomeccanico - prevenzione patologie </a:t>
            </a: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professionali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muscoloscheletriche nel comparto trasporti e logistica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it-IT" alt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678334" y="1772816"/>
            <a:ext cx="763808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Nell’ambito del precedente PRP 2014-2019 sono state programmate ed attuate numerose attività per la prevenzione delle malattie professionali dell’apparato muscolo-scheletrico nei comparti agricoltura ed edilizia, mentre nessuna specifica azione è stata programmata per il settore trasporto e magazzinaggio che richiede, comunque, particolare attenzione per l’elevato rischio di sovraccarico biomeccanico. </a:t>
            </a:r>
            <a:endParaRPr lang="it-IT" sz="1600" dirty="0" smtClean="0"/>
          </a:p>
          <a:p>
            <a:endParaRPr lang="it-IT" sz="1600" dirty="0"/>
          </a:p>
          <a:p>
            <a:r>
              <a:rPr lang="it-IT" sz="1600" dirty="0" smtClean="0"/>
              <a:t>Infatti</a:t>
            </a:r>
            <a:r>
              <a:rPr lang="it-IT" sz="1600" dirty="0"/>
              <a:t>, </a:t>
            </a:r>
            <a:r>
              <a:rPr lang="it-IT" sz="1600" b="1" dirty="0"/>
              <a:t>il trasporto, la movimentazione e il deposito di merci di varia natura, spesso prevedono operazioni manuali che comportano il sollevamento di carichi, il lavoro in posizioni ergonomicamente scorrette, con ritmi lavorativi talvolta elevati, che danno luogo a sollecitazioni ripetute e prolungate del sistema muscolo-scheletrico, provocando lesioni che sfociano spesso in disturbi cronici, talvolta particolarmente invalidanti, a carico della colonna e degli arti</a:t>
            </a:r>
            <a:r>
              <a:rPr lang="it-IT" sz="1600" b="1" dirty="0" smtClean="0"/>
              <a:t>.</a:t>
            </a:r>
          </a:p>
          <a:p>
            <a:endParaRPr lang="it-IT" sz="1600" b="1" dirty="0"/>
          </a:p>
          <a:p>
            <a:r>
              <a:rPr lang="it-IT" sz="1600" dirty="0"/>
              <a:t>Dai Flussi informativi INAIL-Regioni risultano in Sardegna, per il periodo 2010-2019, n. 1.961 casi di denunce di patologie professionali del sistema </a:t>
            </a:r>
            <a:r>
              <a:rPr lang="it-IT" sz="1600" dirty="0" err="1"/>
              <a:t>osteomuscolare</a:t>
            </a:r>
            <a:r>
              <a:rPr lang="it-IT" sz="1600" dirty="0"/>
              <a:t> e del sistema nervoso periferico nel settore </a:t>
            </a:r>
            <a:r>
              <a:rPr lang="it-IT" sz="1600" b="1" dirty="0"/>
              <a:t>“Trasporto e magazzinaggio” </a:t>
            </a:r>
            <a:r>
              <a:rPr lang="it-IT" sz="1600" dirty="0"/>
              <a:t>(Gruppo ATECO H), di cui 1.755 casi nella categoria H49 “Trasporto terrestre e trasporto mediante condotte” e 197 casi nella categoria H52 “Magazzinaggio e attività di supporto ai trasporti”.</a:t>
            </a:r>
          </a:p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108091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arrotondato 13">
            <a:extLst>
              <a:ext uri="{FF2B5EF4-FFF2-40B4-BE49-F238E27FC236}">
                <a16:creationId xmlns="" xmlns:a16="http://schemas.microsoft.com/office/drawing/2014/main" id="{A02EEC5E-1087-4090-9910-69EF9DF84CEA}"/>
              </a:ext>
            </a:extLst>
          </p:cNvPr>
          <p:cNvSpPr/>
          <p:nvPr/>
        </p:nvSpPr>
        <p:spPr>
          <a:xfrm>
            <a:off x="678334" y="973769"/>
            <a:ext cx="7848872" cy="488752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 malattie </a:t>
            </a:r>
            <a:r>
              <a:rPr lang="it-IT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professionali nel </a:t>
            </a:r>
            <a:r>
              <a:rPr lang="it-IT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comparto trasporti e </a:t>
            </a:r>
            <a:r>
              <a:rPr lang="it-IT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logistica </a:t>
            </a:r>
            <a:endParaRPr lang="it-IT" sz="20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 flipV="1">
            <a:off x="179512" y="729361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="" xmlns:a16="http://schemas.microsoft.com/office/drawing/2014/main" id="{0DB511D1-F327-43A3-BC2F-9C770CE71C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="" xmlns:a16="http://schemas.microsoft.com/office/drawing/2014/main" id="{94157113-EF49-4C0C-9AC3-60C549DE2548}"/>
              </a:ext>
            </a:extLst>
          </p:cNvPr>
          <p:cNvSpPr txBox="1"/>
          <p:nvPr/>
        </p:nvSpPr>
        <p:spPr>
          <a:xfrm>
            <a:off x="467544" y="21764"/>
            <a:ext cx="10801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/>
              <a:t>Carbonia</a:t>
            </a:r>
          </a:p>
          <a:p>
            <a:r>
              <a:rPr lang="it-IT" sz="1400" b="1" dirty="0" smtClean="0"/>
              <a:t> </a:t>
            </a:r>
            <a:endParaRPr lang="it-IT" sz="1400" b="1" dirty="0"/>
          </a:p>
        </p:txBody>
      </p:sp>
      <p:sp>
        <p:nvSpPr>
          <p:cNvPr id="19" name="Rettangolo 18"/>
          <p:cNvSpPr/>
          <p:nvPr/>
        </p:nvSpPr>
        <p:spPr>
          <a:xfrm>
            <a:off x="1763688" y="129486"/>
            <a:ext cx="76414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PMP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relativo al rischio sovraccarico biomeccanico - prevenzione patologie </a:t>
            </a: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professionali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muscoloscheletriche nel comparto trasporti e logistica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it-IT" alt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678334" y="1772816"/>
            <a:ext cx="784887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Dalla stessa fonte si rileva che i casi di tali patologie riconosciute in Sardegna nel periodo 2010-2019 per il settore trasporto e magazzinaggio sono 884 (percentuale di riconoscimento 45,1%), di cui:</a:t>
            </a:r>
          </a:p>
          <a:p>
            <a:pPr marL="182563" indent="-182563"/>
            <a:r>
              <a:rPr lang="it-IT" sz="1600" dirty="0" smtClean="0"/>
              <a:t>• 771 </a:t>
            </a:r>
            <a:r>
              <a:rPr lang="it-IT" sz="1600" dirty="0"/>
              <a:t>casi nella categoria H49, con un tasso regionale del 6,72‰, notevolmente superiore a quello nazionale (0,76</a:t>
            </a:r>
            <a:r>
              <a:rPr lang="it-IT" sz="1600" dirty="0" smtClean="0"/>
              <a:t>‰)</a:t>
            </a:r>
            <a:endParaRPr lang="it-IT" sz="1600" dirty="0"/>
          </a:p>
          <a:p>
            <a:pPr marL="182563" indent="-182563"/>
            <a:r>
              <a:rPr lang="it-IT" sz="1600" dirty="0" smtClean="0"/>
              <a:t>• 112 </a:t>
            </a:r>
            <a:r>
              <a:rPr lang="it-IT" sz="1600" dirty="0"/>
              <a:t>casi nella categoria H52 con un tasso regionale del 2,66‰ vs 0,95</a:t>
            </a:r>
            <a:r>
              <a:rPr lang="it-IT" sz="1600" dirty="0" smtClean="0"/>
              <a:t>‰, </a:t>
            </a:r>
            <a:r>
              <a:rPr lang="it-IT" sz="1600" dirty="0"/>
              <a:t>del tasso nazionale.</a:t>
            </a:r>
          </a:p>
          <a:p>
            <a:endParaRPr lang="it-IT" sz="1600" dirty="0" smtClean="0"/>
          </a:p>
          <a:p>
            <a:r>
              <a:rPr lang="it-IT" sz="1600" dirty="0" smtClean="0"/>
              <a:t>Dai </a:t>
            </a:r>
            <a:r>
              <a:rPr lang="it-IT" sz="1600" dirty="0"/>
              <a:t>dati inseriti nel 2019 nel Sistema di Sorveglianza Nazionale delle Malattie Professionali “</a:t>
            </a:r>
            <a:r>
              <a:rPr lang="it-IT" sz="1600" dirty="0" err="1"/>
              <a:t>MalProf</a:t>
            </a:r>
            <a:r>
              <a:rPr lang="it-IT" sz="1600" dirty="0"/>
              <a:t>”, dagli </a:t>
            </a:r>
            <a:r>
              <a:rPr lang="it-IT" sz="1600" dirty="0" err="1"/>
              <a:t>SPreSAL</a:t>
            </a:r>
            <a:r>
              <a:rPr lang="it-IT" sz="1600" dirty="0"/>
              <a:t> sardi a seguito delle segnalazioni e denunce ad essi pervenute, si rilevano 117 casi di patologie professionali associati a lavori afferenti al settore trasporto e magazzinaggio (pari all’8,2% del totale registrato in tale anno).</a:t>
            </a:r>
          </a:p>
          <a:p>
            <a:endParaRPr lang="it-IT" sz="1600" dirty="0" smtClean="0"/>
          </a:p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188725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arrotondato 13">
            <a:extLst>
              <a:ext uri="{FF2B5EF4-FFF2-40B4-BE49-F238E27FC236}">
                <a16:creationId xmlns="" xmlns:a16="http://schemas.microsoft.com/office/drawing/2014/main" id="{A02EEC5E-1087-4090-9910-69EF9DF84CEA}"/>
              </a:ext>
            </a:extLst>
          </p:cNvPr>
          <p:cNvSpPr/>
          <p:nvPr/>
        </p:nvSpPr>
        <p:spPr>
          <a:xfrm>
            <a:off x="678334" y="973769"/>
            <a:ext cx="7848872" cy="488752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 malattie </a:t>
            </a:r>
            <a:r>
              <a:rPr lang="it-IT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professionali nel </a:t>
            </a:r>
            <a:r>
              <a:rPr lang="it-IT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comparto trasporti e </a:t>
            </a:r>
            <a:r>
              <a:rPr lang="it-IT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logistica </a:t>
            </a:r>
            <a:endParaRPr lang="it-IT" sz="20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 flipV="1">
            <a:off x="179512" y="729361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="" xmlns:a16="http://schemas.microsoft.com/office/drawing/2014/main" id="{0DB511D1-F327-43A3-BC2F-9C770CE71C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="" xmlns:a16="http://schemas.microsoft.com/office/drawing/2014/main" id="{94157113-EF49-4C0C-9AC3-60C549DE2548}"/>
              </a:ext>
            </a:extLst>
          </p:cNvPr>
          <p:cNvSpPr txBox="1"/>
          <p:nvPr/>
        </p:nvSpPr>
        <p:spPr>
          <a:xfrm>
            <a:off x="467544" y="21764"/>
            <a:ext cx="10801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 smtClean="0"/>
              <a:t>Carbonia</a:t>
            </a:r>
          </a:p>
          <a:p>
            <a:r>
              <a:rPr lang="it-IT" sz="1400" b="1" dirty="0" smtClean="0"/>
              <a:t> </a:t>
            </a:r>
            <a:endParaRPr lang="it-IT" sz="1400" b="1" dirty="0"/>
          </a:p>
        </p:txBody>
      </p:sp>
      <p:sp>
        <p:nvSpPr>
          <p:cNvPr id="19" name="Rettangolo 18"/>
          <p:cNvSpPr/>
          <p:nvPr/>
        </p:nvSpPr>
        <p:spPr>
          <a:xfrm>
            <a:off x="1763688" y="129486"/>
            <a:ext cx="76414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PMP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relativo al rischio sovraccarico biomeccanico - prevenzione patologie </a:t>
            </a: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professionali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muscoloscheletriche nel comparto trasporti e logistica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it-IT" alt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639713" y="1772816"/>
            <a:ext cx="792611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Lo sviluppo della tecnologia digitale e la relativa facilità di impiego dei sistemi di acquisto on-line ha incrementato notevolmente l’entità e la velocità del flusso con cui le merci devono essere trasportate, stoccate e distribuite. Considerato l’incremento nell’utilizzo delle piattaforme per gli acquisti on-line, il comparto trasporti e logistica è destinato ad una notevole espansione con un sempre maggior numero di lavoratori esposti a rischi di patologie da sovraccarico biomeccanico connesse alle attività lavorative di movimentazione manuale dei carichi. </a:t>
            </a:r>
            <a:endParaRPr lang="it-IT" sz="1600" dirty="0" smtClean="0"/>
          </a:p>
          <a:p>
            <a:endParaRPr lang="it-IT" sz="1600" dirty="0" smtClean="0"/>
          </a:p>
          <a:p>
            <a:r>
              <a:rPr lang="it-IT" sz="1600" dirty="0" smtClean="0"/>
              <a:t>Ciò </a:t>
            </a:r>
            <a:r>
              <a:rPr lang="it-IT" sz="1600" dirty="0"/>
              <a:t>riguarda sia gli addetti al trasporto e alla consegna delle merci nei magazzini o al destinatario finale, sia i lavoratori che operano negli stessi magazzini, negli </a:t>
            </a:r>
            <a:r>
              <a:rPr lang="it-IT" sz="1600" dirty="0" err="1"/>
              <a:t>hub</a:t>
            </a:r>
            <a:r>
              <a:rPr lang="it-IT" sz="1600" dirty="0"/>
              <a:t>, etc., dove avviene la raccolta e lo smistamento delle merci. Per questi ultimi, sebbene l’informatizzazione e l’automazione dei processi abbiano agevolato l’attività lavorativa, sono ancora frequenti le operazioni che prevedono la movimentazione manuale dei carichi, aggravate dai ritmi sempre più frenetici del lavoro</a:t>
            </a:r>
            <a:r>
              <a:rPr lang="it-IT" sz="1600" dirty="0" smtClean="0"/>
              <a:t>.</a:t>
            </a:r>
          </a:p>
          <a:p>
            <a:endParaRPr lang="it-IT" sz="1600" dirty="0" smtClean="0"/>
          </a:p>
        </p:txBody>
      </p:sp>
    </p:spTree>
    <p:extLst>
      <p:ext uri="{BB962C8B-B14F-4D97-AF65-F5344CB8AC3E}">
        <p14:creationId xmlns:p14="http://schemas.microsoft.com/office/powerpoint/2010/main" val="174285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arrotondato 13">
            <a:extLst>
              <a:ext uri="{FF2B5EF4-FFF2-40B4-BE49-F238E27FC236}">
                <a16:creationId xmlns="" xmlns:a16="http://schemas.microsoft.com/office/drawing/2014/main" id="{A02EEC5E-1087-4090-9910-69EF9DF84CEA}"/>
              </a:ext>
            </a:extLst>
          </p:cNvPr>
          <p:cNvSpPr/>
          <p:nvPr/>
        </p:nvSpPr>
        <p:spPr>
          <a:xfrm>
            <a:off x="678334" y="973769"/>
            <a:ext cx="7848872" cy="488752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 malattie </a:t>
            </a:r>
            <a:r>
              <a:rPr lang="it-IT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professionali nel </a:t>
            </a:r>
            <a:r>
              <a:rPr lang="it-IT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comparto trasporti e </a:t>
            </a:r>
            <a:r>
              <a:rPr lang="it-IT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logistica </a:t>
            </a:r>
            <a:endParaRPr lang="it-IT" sz="20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 flipV="1">
            <a:off x="179512" y="729361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="" xmlns:a16="http://schemas.microsoft.com/office/drawing/2014/main" id="{0DB511D1-F327-43A3-BC2F-9C770CE71C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="" xmlns:a16="http://schemas.microsoft.com/office/drawing/2014/main" id="{94157113-EF49-4C0C-9AC3-60C549DE2548}"/>
              </a:ext>
            </a:extLst>
          </p:cNvPr>
          <p:cNvSpPr txBox="1"/>
          <p:nvPr/>
        </p:nvSpPr>
        <p:spPr>
          <a:xfrm>
            <a:off x="467544" y="2176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/>
              <a:t>Carbonia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1619672" y="267840"/>
            <a:ext cx="76414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PMP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relativo al rischio sovraccarico biomeccanico - prevenzione patologie </a:t>
            </a: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professionali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muscoloscheletriche nel comparto trasporti e logistica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it-IT" alt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601092" y="2276872"/>
            <a:ext cx="792611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L’alto </a:t>
            </a:r>
            <a:r>
              <a:rPr lang="it-IT" sz="1600" dirty="0"/>
              <a:t>numero di casi patologie professionali associati a lavori afferenti al settore trasporto e magazzinaggio </a:t>
            </a:r>
            <a:r>
              <a:rPr lang="it-IT" sz="1600" dirty="0" smtClean="0"/>
              <a:t>in </a:t>
            </a:r>
            <a:r>
              <a:rPr lang="it-IT" sz="1600" dirty="0"/>
              <a:t>Sardegna ha reso necessario intervenire nel suddetto settore, con particolare attenzione per le patologie del sistema </a:t>
            </a:r>
            <a:r>
              <a:rPr lang="it-IT" sz="1600" dirty="0" err="1"/>
              <a:t>osteomuscolare</a:t>
            </a:r>
            <a:r>
              <a:rPr lang="it-IT" sz="1600" dirty="0"/>
              <a:t> e del sistema nervoso periferico, che presentano tassi dei casi riconosciuti notevolmente più elevati rispetto a quelli nazionali</a:t>
            </a:r>
            <a:r>
              <a:rPr lang="it-IT" sz="1600" dirty="0" smtClean="0"/>
              <a:t>.</a:t>
            </a:r>
          </a:p>
          <a:p>
            <a:endParaRPr lang="it-IT" sz="1600" dirty="0" smtClean="0"/>
          </a:p>
          <a:p>
            <a:r>
              <a:rPr lang="it-IT" sz="1600" dirty="0" smtClean="0"/>
              <a:t>Per </a:t>
            </a:r>
            <a:r>
              <a:rPr lang="it-IT" sz="1600" dirty="0"/>
              <a:t>tale ragione è stato </a:t>
            </a:r>
            <a:r>
              <a:rPr lang="it-IT" sz="1600" dirty="0" smtClean="0"/>
              <a:t>necessario </a:t>
            </a:r>
            <a:r>
              <a:rPr lang="it-IT" sz="1600" dirty="0"/>
              <a:t>intervenire al riguardo con un apposito </a:t>
            </a:r>
            <a:r>
              <a:rPr lang="it-IT" sz="1600" b="1" dirty="0"/>
              <a:t>Piano Mirato di </a:t>
            </a:r>
            <a:r>
              <a:rPr lang="it-IT" sz="1600" b="1" dirty="0" smtClean="0"/>
              <a:t>Prevenzione </a:t>
            </a:r>
            <a:r>
              <a:rPr lang="it-IT" sz="1600" dirty="0"/>
              <a:t>come misura di contrasto alle malattie professionali muscolo scheletriche in Sardegna nel comparto trasporti e logistica, mirato alla riduzione del rischio da sovraccarico biomeccanico nei lavoratori delle imprese di tale </a:t>
            </a:r>
            <a:r>
              <a:rPr lang="it-IT" sz="1600" dirty="0" smtClean="0"/>
              <a:t>comparto.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13960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arrotondato 13">
            <a:extLst>
              <a:ext uri="{FF2B5EF4-FFF2-40B4-BE49-F238E27FC236}">
                <a16:creationId xmlns="" xmlns:a16="http://schemas.microsoft.com/office/drawing/2014/main" id="{A02EEC5E-1087-4090-9910-69EF9DF84CEA}"/>
              </a:ext>
            </a:extLst>
          </p:cNvPr>
          <p:cNvSpPr/>
          <p:nvPr/>
        </p:nvSpPr>
        <p:spPr>
          <a:xfrm>
            <a:off x="678334" y="973769"/>
            <a:ext cx="7848872" cy="488752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Il comparto </a:t>
            </a:r>
            <a:r>
              <a:rPr lang="it-IT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trasporti e </a:t>
            </a:r>
            <a:r>
              <a:rPr lang="it-IT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logistica in Sardegna </a:t>
            </a:r>
            <a:endParaRPr lang="it-IT" sz="20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 flipV="1">
            <a:off x="179512" y="729361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="" xmlns:a16="http://schemas.microsoft.com/office/drawing/2014/main" id="{0DB511D1-F327-43A3-BC2F-9C770CE71C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="" xmlns:a16="http://schemas.microsoft.com/office/drawing/2014/main" id="{94157113-EF49-4C0C-9AC3-60C549DE2548}"/>
              </a:ext>
            </a:extLst>
          </p:cNvPr>
          <p:cNvSpPr txBox="1"/>
          <p:nvPr/>
        </p:nvSpPr>
        <p:spPr>
          <a:xfrm>
            <a:off x="467544" y="21764"/>
            <a:ext cx="10801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/>
              <a:t>Carbonia</a:t>
            </a:r>
          </a:p>
          <a:p>
            <a:r>
              <a:rPr lang="it-IT" sz="1400" b="1" dirty="0" smtClean="0"/>
              <a:t> </a:t>
            </a:r>
            <a:endParaRPr lang="it-IT" sz="1400" b="1" dirty="0"/>
          </a:p>
        </p:txBody>
      </p:sp>
      <p:sp>
        <p:nvSpPr>
          <p:cNvPr id="19" name="Rettangolo 18"/>
          <p:cNvSpPr/>
          <p:nvPr/>
        </p:nvSpPr>
        <p:spPr>
          <a:xfrm>
            <a:off x="1763688" y="129486"/>
            <a:ext cx="76414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PMP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relativo al rischio sovraccarico biomeccanico - prevenzione patologie </a:t>
            </a: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professionali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muscoloscheletriche nel comparto trasporti e logistica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it-IT" alt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354298" y="1772816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Secondo i dati della Banca Dati Statistica INAIL (aggiornamento al 31.10.2020) relativi alla </a:t>
            </a:r>
            <a:endParaRPr lang="it-IT" sz="1600" dirty="0" smtClean="0"/>
          </a:p>
          <a:p>
            <a:r>
              <a:rPr lang="it-IT" sz="1600" dirty="0" smtClean="0"/>
              <a:t>Sardegna </a:t>
            </a:r>
            <a:r>
              <a:rPr lang="it-IT" sz="1600" dirty="0"/>
              <a:t>per l’anno 2019, le Posizioni Assicurative Territoriali (PAT) registrate nel settore </a:t>
            </a:r>
            <a:endParaRPr lang="it-IT" sz="1600" dirty="0" smtClean="0"/>
          </a:p>
          <a:p>
            <a:r>
              <a:rPr lang="it-IT" sz="1600" dirty="0" smtClean="0"/>
              <a:t>trasporto </a:t>
            </a:r>
            <a:r>
              <a:rPr lang="it-IT" sz="1600" dirty="0"/>
              <a:t>e magazzinaggio sono 4.115, </a:t>
            </a:r>
            <a:r>
              <a:rPr lang="it-IT" sz="1600" dirty="0" smtClean="0"/>
              <a:t>appartenenti alle seguenti categorie:</a:t>
            </a:r>
          </a:p>
        </p:txBody>
      </p:sp>
      <p:sp>
        <p:nvSpPr>
          <p:cNvPr id="4" name="Rettangolo 3"/>
          <p:cNvSpPr/>
          <p:nvPr/>
        </p:nvSpPr>
        <p:spPr>
          <a:xfrm>
            <a:off x="706958" y="5285557"/>
            <a:ext cx="7848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/>
              <a:t>Dai dati dei Flussi Informativi INAIL-Regioni (ultima edizione, rilasciata ad Aprile 2020), si rileva che in Sardegna nel 2018 il settore trasporto e magazzinaggio coinvolge </a:t>
            </a:r>
            <a:r>
              <a:rPr lang="it-IT" sz="1600" b="1" dirty="0"/>
              <a:t>18.599</a:t>
            </a:r>
            <a:r>
              <a:rPr lang="it-IT" sz="1600" dirty="0"/>
              <a:t> addetti</a:t>
            </a: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8746749"/>
              </p:ext>
            </p:extLst>
          </p:nvPr>
        </p:nvGraphicFramePr>
        <p:xfrm>
          <a:off x="1506116" y="2780928"/>
          <a:ext cx="6059760" cy="20242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13577">
                  <a:extLst>
                    <a:ext uri="{9D8B030D-6E8A-4147-A177-3AD203B41FA5}">
                      <a16:colId xmlns="" xmlns:a16="http://schemas.microsoft.com/office/drawing/2014/main" val="3680309104"/>
                    </a:ext>
                  </a:extLst>
                </a:gridCol>
                <a:gridCol w="846183">
                  <a:extLst>
                    <a:ext uri="{9D8B030D-6E8A-4147-A177-3AD203B41FA5}">
                      <a16:colId xmlns="" xmlns:a16="http://schemas.microsoft.com/office/drawing/2014/main" val="522022461"/>
                    </a:ext>
                  </a:extLst>
                </a:gridCol>
              </a:tblGrid>
              <a:tr h="28917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DATI INAIL  2019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 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274653926"/>
                  </a:ext>
                </a:extLst>
              </a:tr>
              <a:tr h="289177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>
                          <a:effectLst/>
                        </a:rPr>
                        <a:t>H49 - “Trasporto terrestre e trasporto mediante condotte” 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3286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883989358"/>
                  </a:ext>
                </a:extLst>
              </a:tr>
              <a:tr h="289177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dirty="0">
                          <a:effectLst/>
                        </a:rPr>
                        <a:t>H50 - “Trasporto marittimo e per le vie d’acqua</a:t>
                      </a:r>
                      <a:r>
                        <a:rPr lang="it-IT" sz="1400" u="none" strike="noStrike" dirty="0" smtClean="0">
                          <a:effectLst/>
                        </a:rPr>
                        <a:t>”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93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2741931697"/>
                  </a:ext>
                </a:extLst>
              </a:tr>
              <a:tr h="289177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>
                          <a:effectLst/>
                        </a:rPr>
                        <a:t>H51 - “Trasporto aereo"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3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3968437913"/>
                  </a:ext>
                </a:extLst>
              </a:tr>
              <a:tr h="289177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dirty="0">
                          <a:effectLst/>
                        </a:rPr>
                        <a:t>H52 - “Magazzinaggio e attività di supporto ai trasporti</a:t>
                      </a:r>
                      <a:r>
                        <a:rPr lang="it-IT" sz="1400" u="none" strike="noStrike" dirty="0" smtClean="0">
                          <a:effectLst/>
                        </a:rPr>
                        <a:t>”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664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244236644"/>
                  </a:ext>
                </a:extLst>
              </a:tr>
              <a:tr h="289177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>
                          <a:effectLst/>
                        </a:rPr>
                        <a:t>H53 - “Servizi postali e attività di corriere”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69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2788858519"/>
                  </a:ext>
                </a:extLst>
              </a:tr>
              <a:tr h="289177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>
                          <a:effectLst/>
                        </a:rPr>
                        <a:t>TOTALI    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4115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22629564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872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arrotondato 13">
            <a:extLst>
              <a:ext uri="{FF2B5EF4-FFF2-40B4-BE49-F238E27FC236}">
                <a16:creationId xmlns="" xmlns:a16="http://schemas.microsoft.com/office/drawing/2014/main" id="{A02EEC5E-1087-4090-9910-69EF9DF84CEA}"/>
              </a:ext>
            </a:extLst>
          </p:cNvPr>
          <p:cNvSpPr/>
          <p:nvPr/>
        </p:nvSpPr>
        <p:spPr>
          <a:xfrm>
            <a:off x="678334" y="973769"/>
            <a:ext cx="7848872" cy="488752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Il comparto </a:t>
            </a:r>
            <a:r>
              <a:rPr lang="it-IT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trasporti e </a:t>
            </a:r>
            <a:r>
              <a:rPr lang="it-IT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logistica in Sardegna </a:t>
            </a:r>
            <a:endParaRPr lang="it-IT" sz="20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 flipV="1">
            <a:off x="179512" y="729361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="" xmlns:a16="http://schemas.microsoft.com/office/drawing/2014/main" id="{0DB511D1-F327-43A3-BC2F-9C770CE71C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="" xmlns:a16="http://schemas.microsoft.com/office/drawing/2014/main" id="{94157113-EF49-4C0C-9AC3-60C549DE2548}"/>
              </a:ext>
            </a:extLst>
          </p:cNvPr>
          <p:cNvSpPr txBox="1"/>
          <p:nvPr/>
        </p:nvSpPr>
        <p:spPr>
          <a:xfrm>
            <a:off x="475159" y="20874"/>
            <a:ext cx="10801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/>
              <a:t>Carbonia</a:t>
            </a:r>
          </a:p>
          <a:p>
            <a:r>
              <a:rPr lang="it-IT" sz="1400" b="1" dirty="0" smtClean="0"/>
              <a:t> </a:t>
            </a:r>
            <a:endParaRPr lang="it-IT" sz="1400" b="1" dirty="0"/>
          </a:p>
        </p:txBody>
      </p:sp>
      <p:sp>
        <p:nvSpPr>
          <p:cNvPr id="19" name="Rettangolo 18"/>
          <p:cNvSpPr/>
          <p:nvPr/>
        </p:nvSpPr>
        <p:spPr>
          <a:xfrm>
            <a:off x="1763688" y="129486"/>
            <a:ext cx="76414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PMP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relativo al rischio sovraccarico biomeccanico - prevenzione patologie </a:t>
            </a: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professionali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muscoloscheletriche nel comparto trasporti e logistica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it-IT" alt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8029311"/>
              </p:ext>
            </p:extLst>
          </p:nvPr>
        </p:nvGraphicFramePr>
        <p:xfrm>
          <a:off x="2267744" y="2636912"/>
          <a:ext cx="4824536" cy="38294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56384">
                  <a:extLst>
                    <a:ext uri="{9D8B030D-6E8A-4147-A177-3AD203B41FA5}">
                      <a16:colId xmlns="" xmlns:a16="http://schemas.microsoft.com/office/drawing/2014/main" val="1132153759"/>
                    </a:ext>
                  </a:extLst>
                </a:gridCol>
                <a:gridCol w="1368152">
                  <a:extLst>
                    <a:ext uri="{9D8B030D-6E8A-4147-A177-3AD203B41FA5}">
                      <a16:colId xmlns="" xmlns:a16="http://schemas.microsoft.com/office/drawing/2014/main" val="1379192114"/>
                    </a:ext>
                  </a:extLst>
                </a:gridCol>
              </a:tblGrid>
              <a:tr h="77484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u="none" strike="noStrike" dirty="0" smtClean="0">
                          <a:effectLst/>
                        </a:rPr>
                        <a:t>Codici ATECO </a:t>
                      </a:r>
                      <a:r>
                        <a:rPr lang="pt-BR" sz="1400" u="none" strike="noStrike" dirty="0" smtClean="0">
                          <a:effectLst/>
                        </a:rPr>
                        <a:t>H 4941</a:t>
                      </a:r>
                      <a:r>
                        <a:rPr lang="pt-BR" sz="1400" u="none" strike="noStrike" dirty="0">
                          <a:effectLst/>
                        </a:rPr>
                        <a:t>, H 4942, H 52101, </a:t>
                      </a:r>
                      <a:r>
                        <a:rPr lang="pt-BR" sz="1400" u="none" strike="noStrike" dirty="0" smtClean="0">
                          <a:effectLst/>
                        </a:rPr>
                        <a:t>H 52102</a:t>
                      </a:r>
                      <a:r>
                        <a:rPr lang="pt-BR" sz="1400" u="none" strike="noStrike" dirty="0">
                          <a:effectLst/>
                        </a:rPr>
                        <a:t>, </a:t>
                      </a:r>
                      <a:r>
                        <a:rPr lang="pt-BR" sz="1400" u="none" strike="noStrike" dirty="0" smtClean="0">
                          <a:effectLst/>
                        </a:rPr>
                        <a:t>H 5224</a:t>
                      </a:r>
                      <a:r>
                        <a:rPr lang="pt-BR" sz="1400" u="none" strike="noStrike" dirty="0">
                          <a:effectLst/>
                        </a:rPr>
                        <a:t>, </a:t>
                      </a:r>
                      <a:endParaRPr lang="pt-BR" sz="1400" u="none" strike="noStrike" dirty="0" smtClean="0">
                        <a:effectLst/>
                      </a:endParaRPr>
                    </a:p>
                    <a:p>
                      <a:pPr algn="l" fontAlgn="b"/>
                      <a:r>
                        <a:rPr lang="pt-BR" sz="1400" u="none" strike="noStrike" dirty="0" smtClean="0">
                          <a:effectLst/>
                        </a:rPr>
                        <a:t>H </a:t>
                      </a:r>
                      <a:r>
                        <a:rPr lang="pt-BR" sz="1400" u="none" strike="noStrike" dirty="0">
                          <a:effectLst/>
                        </a:rPr>
                        <a:t>5229, H 5320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dirty="0">
                          <a:effectLst/>
                        </a:rPr>
                        <a:t> 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3053634529"/>
                  </a:ext>
                </a:extLst>
              </a:tr>
              <a:tr h="59330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ASL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N. AZIENDE </a:t>
                      </a:r>
                      <a:endParaRPr lang="it-IT" sz="14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it-IT" sz="1400" u="none" strike="noStrike" dirty="0" smtClean="0">
                          <a:effectLst/>
                        </a:rPr>
                        <a:t>per ASL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2342535281"/>
                  </a:ext>
                </a:extLst>
              </a:tr>
              <a:tr h="27347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dirty="0">
                          <a:effectLst/>
                        </a:rPr>
                        <a:t>SASSARI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394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2419016024"/>
                  </a:ext>
                </a:extLst>
              </a:tr>
              <a:tr h="27347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dirty="0">
                          <a:effectLst/>
                        </a:rPr>
                        <a:t>GALLURA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194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720659432"/>
                  </a:ext>
                </a:extLst>
              </a:tr>
              <a:tr h="27347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dirty="0">
                          <a:effectLst/>
                        </a:rPr>
                        <a:t>NUORO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229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3697302478"/>
                  </a:ext>
                </a:extLst>
              </a:tr>
              <a:tr h="27347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dirty="0">
                          <a:effectLst/>
                        </a:rPr>
                        <a:t>OGLIASTRA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46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955543808"/>
                  </a:ext>
                </a:extLst>
              </a:tr>
              <a:tr h="27347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dirty="0">
                          <a:effectLst/>
                        </a:rPr>
                        <a:t>ORISTANO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235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3050900441"/>
                  </a:ext>
                </a:extLst>
              </a:tr>
              <a:tr h="27347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dirty="0">
                          <a:effectLst/>
                        </a:rPr>
                        <a:t>MEDIO CAMPIDANO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154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996699911"/>
                  </a:ext>
                </a:extLst>
              </a:tr>
              <a:tr h="27347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dirty="0">
                          <a:effectLst/>
                        </a:rPr>
                        <a:t>SULCIS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84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735550758"/>
                  </a:ext>
                </a:extLst>
              </a:tr>
              <a:tr h="27347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dirty="0">
                          <a:effectLst/>
                        </a:rPr>
                        <a:t>CAGLIARI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754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791367763"/>
                  </a:ext>
                </a:extLst>
              </a:tr>
              <a:tr h="27347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TOTALE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2090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362163962"/>
                  </a:ext>
                </a:extLst>
              </a:tr>
            </a:tbl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1110382" y="1733517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Dai flussi informativi INAIL 2020 sono state rilevate come attive in ciascuna ASL, con riferimento ai sotto riportati codici ATECO, le seguenti aziende: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371687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10025</TotalTime>
  <Words>1221</Words>
  <Application>Microsoft Office PowerPoint</Application>
  <PresentationFormat>Presentazione su schermo (4:3)</PresentationFormat>
  <Paragraphs>140</Paragraphs>
  <Slides>8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Tutan</dc:creator>
  <cp:lastModifiedBy>Alessandro Campus</cp:lastModifiedBy>
  <cp:revision>407</cp:revision>
  <dcterms:created xsi:type="dcterms:W3CDTF">2020-10-22T10:29:29Z</dcterms:created>
  <dcterms:modified xsi:type="dcterms:W3CDTF">2022-05-30T07:31:12Z</dcterms:modified>
</cp:coreProperties>
</file>