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1158" r:id="rId2"/>
    <p:sldId id="1160" r:id="rId3"/>
    <p:sldId id="1177" r:id="rId4"/>
    <p:sldId id="1178" r:id="rId5"/>
    <p:sldId id="1161" r:id="rId6"/>
    <p:sldId id="1164" r:id="rId7"/>
    <p:sldId id="1165" r:id="rId8"/>
    <p:sldId id="1179" r:id="rId9"/>
    <p:sldId id="1166" r:id="rId10"/>
    <p:sldId id="1167" r:id="rId11"/>
    <p:sldId id="1168" r:id="rId12"/>
    <p:sldId id="1169" r:id="rId13"/>
    <p:sldId id="1170" r:id="rId14"/>
    <p:sldId id="1171" r:id="rId15"/>
    <p:sldId id="1172" r:id="rId16"/>
    <p:sldId id="1173" r:id="rId17"/>
    <p:sldId id="1174" r:id="rId18"/>
    <p:sldId id="1175" r:id="rId1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0" autoAdjust="0"/>
    <p:restoredTop sz="86410" autoAdjust="0"/>
  </p:normalViewPr>
  <p:slideViewPr>
    <p:cSldViewPr>
      <p:cViewPr>
        <p:scale>
          <a:sx n="103" d="100"/>
          <a:sy n="103" d="100"/>
        </p:scale>
        <p:origin x="-1062" y="11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95106-CF6D-41F1-BFFE-7B6BEE9FDCDC}" type="datetimeFigureOut">
              <a:rPr lang="it-IT" smtClean="0"/>
              <a:pPr/>
              <a:t>01/06/2022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2CDB86-3DBA-456D-8B11-C27A4732161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3222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13740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20557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20557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20557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20557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20557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20557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20557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20557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20557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2055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01732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69452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20557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20557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20557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20557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2055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E400-C05E-44FE-B577-0B3EB2D5FFBF}" type="datetimeFigureOut">
              <a:rPr lang="it-IT" smtClean="0"/>
              <a:pPr/>
              <a:t>01/06/2022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14E85-ECAE-431A-A9AC-060712226F0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072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E400-C05E-44FE-B577-0B3EB2D5FFBF}" type="datetimeFigureOut">
              <a:rPr lang="it-IT" smtClean="0"/>
              <a:pPr/>
              <a:t>01/06/2022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14E85-ECAE-431A-A9AC-060712226F0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1363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E400-C05E-44FE-B577-0B3EB2D5FFBF}" type="datetimeFigureOut">
              <a:rPr lang="it-IT" smtClean="0"/>
              <a:pPr/>
              <a:t>01/06/2022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14E85-ECAE-431A-A9AC-060712226F0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0685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E400-C05E-44FE-B577-0B3EB2D5FFBF}" type="datetimeFigureOut">
              <a:rPr lang="it-IT" smtClean="0"/>
              <a:pPr/>
              <a:t>01/06/2022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14E85-ECAE-431A-A9AC-060712226F0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8920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E400-C05E-44FE-B577-0B3EB2D5FFBF}" type="datetimeFigureOut">
              <a:rPr lang="it-IT" smtClean="0"/>
              <a:pPr/>
              <a:t>01/06/2022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14E85-ECAE-431A-A9AC-060712226F0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4592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E400-C05E-44FE-B577-0B3EB2D5FFBF}" type="datetimeFigureOut">
              <a:rPr lang="it-IT" smtClean="0"/>
              <a:pPr/>
              <a:t>01/06/2022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14E85-ECAE-431A-A9AC-060712226F0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2360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E400-C05E-44FE-B577-0B3EB2D5FFBF}" type="datetimeFigureOut">
              <a:rPr lang="it-IT" smtClean="0"/>
              <a:pPr/>
              <a:t>01/06/2022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14E85-ECAE-431A-A9AC-060712226F0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5072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E400-C05E-44FE-B577-0B3EB2D5FFBF}" type="datetimeFigureOut">
              <a:rPr lang="it-IT" smtClean="0"/>
              <a:pPr/>
              <a:t>01/06/2022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14E85-ECAE-431A-A9AC-060712226F0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2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E400-C05E-44FE-B577-0B3EB2D5FFBF}" type="datetimeFigureOut">
              <a:rPr lang="it-IT" smtClean="0"/>
              <a:pPr/>
              <a:t>01/06/2022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14E85-ECAE-431A-A9AC-060712226F0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735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E400-C05E-44FE-B577-0B3EB2D5FFBF}" type="datetimeFigureOut">
              <a:rPr lang="it-IT" smtClean="0"/>
              <a:pPr/>
              <a:t>01/06/2022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14E85-ECAE-431A-A9AC-060712226F0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8529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E400-C05E-44FE-B577-0B3EB2D5FFBF}" type="datetimeFigureOut">
              <a:rPr lang="it-IT" smtClean="0"/>
              <a:pPr/>
              <a:t>01/06/2022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14E85-ECAE-431A-A9AC-060712226F0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5544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8E400-C05E-44FE-B577-0B3EB2D5FFBF}" type="datetimeFigureOut">
              <a:rPr lang="it-IT" smtClean="0"/>
              <a:pPr/>
              <a:t>01/06/2022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14E85-ECAE-431A-A9AC-060712226F0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9846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783806"/>
            <a:ext cx="9144000" cy="3062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it-IT" sz="2400" b="1" dirty="0">
                <a:solidFill>
                  <a:srgbClr val="00B050"/>
                </a:solidFill>
              </a:rPr>
              <a:t>Piano Regionale della Prevenzione 2020-2025</a:t>
            </a:r>
          </a:p>
          <a:p>
            <a:pPr algn="ctr">
              <a:spcAft>
                <a:spcPts val="1800"/>
              </a:spcAft>
            </a:pPr>
            <a:r>
              <a:rPr lang="it-IT" sz="2400" b="1" dirty="0">
                <a:solidFill>
                  <a:srgbClr val="00B050"/>
                </a:solidFill>
              </a:rPr>
              <a:t>Programma Predefinito </a:t>
            </a:r>
            <a:r>
              <a:rPr lang="it-IT" sz="2400" b="1" dirty="0" smtClean="0">
                <a:solidFill>
                  <a:srgbClr val="00B050"/>
                </a:solidFill>
              </a:rPr>
              <a:t>PP8</a:t>
            </a:r>
            <a:endParaRPr lang="it-IT" sz="2400" b="1" dirty="0">
              <a:solidFill>
                <a:srgbClr val="00B050"/>
              </a:solidFill>
            </a:endParaRPr>
          </a:p>
          <a:p>
            <a:pPr algn="ctr"/>
            <a:endParaRPr lang="it-IT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sz="2400" b="1" dirty="0">
                <a:solidFill>
                  <a:srgbClr val="0000FF"/>
                </a:solidFill>
              </a:rPr>
              <a:t>PIANO MIRATO DI PREVENZIONE </a:t>
            </a:r>
            <a:endParaRPr lang="it-IT" sz="2400" b="1" dirty="0" smtClean="0">
              <a:solidFill>
                <a:srgbClr val="0000FF"/>
              </a:solidFill>
            </a:endParaRPr>
          </a:p>
          <a:p>
            <a:pPr algn="ctr"/>
            <a:r>
              <a:rPr lang="it-IT" sz="2400" b="1" dirty="0" smtClean="0">
                <a:solidFill>
                  <a:srgbClr val="0000FF"/>
                </a:solidFill>
              </a:rPr>
              <a:t>RELATIVO AL RISCHIO SOVRACCARICO BIOMECCANICO </a:t>
            </a:r>
          </a:p>
          <a:p>
            <a:pPr algn="ctr"/>
            <a:r>
              <a:rPr lang="it-IT" sz="2400" b="1" dirty="0" smtClean="0">
                <a:solidFill>
                  <a:srgbClr val="0000FF"/>
                </a:solidFill>
              </a:rPr>
              <a:t> PREVENZIONE PATOLOGIE PROFESSIONALI MUSCOLOSCHELETRICHE NEL COMPARTO TRASPORTI E LOGISTICA</a:t>
            </a:r>
            <a:endParaRPr lang="it-IT" sz="2400" b="1" dirty="0">
              <a:solidFill>
                <a:srgbClr val="0000FF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5306028" y="3558095"/>
            <a:ext cx="381642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4000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it-IT" sz="4000" b="1" dirty="0">
                <a:solidFill>
                  <a:schemeClr val="accent6">
                    <a:lumMod val="75000"/>
                  </a:schemeClr>
                </a:solidFill>
              </a:rPr>
              <a:t>SEMINARIO DI AVVIO</a:t>
            </a:r>
          </a:p>
          <a:p>
            <a:endParaRPr lang="it-IT" sz="2400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it-IT" sz="2400" b="1" dirty="0" smtClean="0">
                <a:solidFill>
                  <a:schemeClr val="accent6">
                    <a:lumMod val="75000"/>
                  </a:schemeClr>
                </a:solidFill>
              </a:rPr>
              <a:t>8 Giugno 2022</a:t>
            </a:r>
          </a:p>
          <a:p>
            <a:r>
              <a:rPr lang="it-IT" sz="2400" b="1" dirty="0" smtClean="0">
                <a:solidFill>
                  <a:schemeClr val="accent6">
                    <a:lumMod val="75000"/>
                  </a:schemeClr>
                </a:solidFill>
              </a:rPr>
              <a:t>Iglesias Centro Culturale</a:t>
            </a:r>
            <a:endParaRPr lang="it-IT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0406" y="98040"/>
            <a:ext cx="561850" cy="604522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xmlns="" id="{CCE66975-0AF3-42A7-9A88-283103477074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0777" y="11254"/>
            <a:ext cx="2843809" cy="728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xmlns="" id="{79B7722D-5F17-4D49-AEF4-C404F321BC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912" y="11254"/>
            <a:ext cx="561850" cy="604522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xmlns="" id="{B51192E9-5125-4FB6-B530-6690DD63014A}"/>
              </a:ext>
            </a:extLst>
          </p:cNvPr>
          <p:cNvSpPr txBox="1"/>
          <p:nvPr/>
        </p:nvSpPr>
        <p:spPr>
          <a:xfrm>
            <a:off x="4211960" y="73677"/>
            <a:ext cx="18233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/>
              <a:t>Capofila</a:t>
            </a:r>
          </a:p>
          <a:p>
            <a:r>
              <a:rPr lang="it-IT" sz="1000" b="1" dirty="0" err="1"/>
              <a:t>SPreSAL</a:t>
            </a:r>
            <a:r>
              <a:rPr lang="it-IT" sz="1000" b="1" dirty="0"/>
              <a:t> sede di </a:t>
            </a:r>
            <a:r>
              <a:rPr lang="it-IT" sz="1000" b="1" dirty="0" smtClean="0"/>
              <a:t>Lanusei </a:t>
            </a:r>
            <a:endParaRPr lang="it-IT" sz="10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668" y="3923119"/>
            <a:ext cx="4029823" cy="2681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asellaDiTesto 10"/>
          <p:cNvSpPr txBox="1"/>
          <p:nvPr/>
        </p:nvSpPr>
        <p:spPr>
          <a:xfrm>
            <a:off x="7661593" y="175665"/>
            <a:ext cx="1262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/>
              <a:t>ASL </a:t>
            </a:r>
            <a:r>
              <a:rPr lang="it-IT" sz="1000" b="1" dirty="0" err="1"/>
              <a:t>Sulcis</a:t>
            </a:r>
            <a:endParaRPr lang="it-IT" sz="1000" b="1" dirty="0"/>
          </a:p>
          <a:p>
            <a:r>
              <a:rPr lang="it-IT" sz="1000" b="1" dirty="0" err="1" smtClean="0"/>
              <a:t>SPreSAL</a:t>
            </a:r>
            <a:r>
              <a:rPr lang="it-IT" sz="1000" b="1" dirty="0" smtClean="0"/>
              <a:t> di Carbonia</a:t>
            </a:r>
            <a:endParaRPr lang="it-IT" sz="1000" b="1" dirty="0"/>
          </a:p>
        </p:txBody>
      </p:sp>
    </p:spTree>
    <p:extLst>
      <p:ext uri="{BB962C8B-B14F-4D97-AF65-F5344CB8AC3E}">
        <p14:creationId xmlns:p14="http://schemas.microsoft.com/office/powerpoint/2010/main" val="411041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 flipV="1">
            <a:off x="115935" y="604522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xmlns="" id="{8D4382BC-63DB-4C4F-80FA-7D1E4EC7E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0"/>
            <a:ext cx="561850" cy="604522"/>
          </a:xfrm>
          <a:prstGeom prst="rect">
            <a:avLst/>
          </a:prstGeom>
        </p:spPr>
      </p:pic>
      <p:sp>
        <p:nvSpPr>
          <p:cNvPr id="12" name="Rettangolo 11"/>
          <p:cNvSpPr/>
          <p:nvPr/>
        </p:nvSpPr>
        <p:spPr>
          <a:xfrm>
            <a:off x="399382" y="1653005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smtClean="0"/>
              <a:t>d) Predisposizione del materiale per i seminari di avvio e modalità di organizzazione</a:t>
            </a:r>
          </a:p>
          <a:p>
            <a:endParaRPr lang="it-IT" dirty="0"/>
          </a:p>
        </p:txBody>
      </p:sp>
      <p:sp>
        <p:nvSpPr>
          <p:cNvPr id="13" name="Rettangolo 12"/>
          <p:cNvSpPr/>
          <p:nvPr/>
        </p:nvSpPr>
        <p:spPr>
          <a:xfrm>
            <a:off x="714348" y="2420888"/>
            <a:ext cx="74295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u="sng" dirty="0" smtClean="0"/>
              <a:t>Il </a:t>
            </a:r>
            <a:r>
              <a:rPr lang="it-IT" u="sng" dirty="0" err="1" smtClean="0"/>
              <a:t>GdL</a:t>
            </a:r>
            <a:r>
              <a:rPr lang="it-IT" u="sng" dirty="0" smtClean="0"/>
              <a:t> ha predisposto:</a:t>
            </a:r>
          </a:p>
          <a:p>
            <a:endParaRPr lang="it-IT" u="sng" dirty="0" smtClean="0"/>
          </a:p>
          <a:p>
            <a:pPr>
              <a:buFont typeface="Wingdings" pitchFamily="2" charset="2"/>
              <a:buChar char="ü"/>
            </a:pPr>
            <a:r>
              <a:rPr lang="it-IT" dirty="0" smtClean="0"/>
              <a:t> il programma</a:t>
            </a:r>
          </a:p>
          <a:p>
            <a:pPr>
              <a:buFont typeface="Wingdings" pitchFamily="2" charset="2"/>
              <a:buChar char="ü"/>
            </a:pPr>
            <a:r>
              <a:rPr lang="it-IT" dirty="0" smtClean="0"/>
              <a:t> le presentazioni e gli interventi dei relatori per i seminari di avvio   </a:t>
            </a:r>
          </a:p>
          <a:p>
            <a:pPr>
              <a:buFont typeface="Wingdings" pitchFamily="2" charset="2"/>
              <a:buChar char="ü"/>
            </a:pPr>
            <a:r>
              <a:rPr lang="it-IT" dirty="0" smtClean="0"/>
              <a:t> la lettera di invito.</a:t>
            </a:r>
          </a:p>
          <a:p>
            <a:pPr>
              <a:buFont typeface="Wingdings" pitchFamily="2" charset="2"/>
              <a:buChar char="ü"/>
            </a:pPr>
            <a:endParaRPr lang="it-IT" u="sng" dirty="0" smtClean="0"/>
          </a:p>
          <a:p>
            <a:r>
              <a:rPr lang="it-IT" u="sng" dirty="0" smtClean="0"/>
              <a:t>Il </a:t>
            </a:r>
            <a:r>
              <a:rPr lang="it-IT" u="sng" dirty="0" err="1" smtClean="0"/>
              <a:t>GdL</a:t>
            </a:r>
            <a:r>
              <a:rPr lang="it-IT" u="sng" dirty="0" smtClean="0"/>
              <a:t> ha stabilito</a:t>
            </a:r>
            <a:r>
              <a:rPr lang="it-IT" dirty="0" smtClean="0"/>
              <a:t>:</a:t>
            </a:r>
          </a:p>
          <a:p>
            <a:endParaRPr lang="it-IT" dirty="0" smtClean="0"/>
          </a:p>
          <a:p>
            <a:pPr marL="179388" indent="-179388">
              <a:buFont typeface="Wingdings" pitchFamily="2" charset="2"/>
              <a:buChar char="ü"/>
            </a:pPr>
            <a:r>
              <a:rPr lang="it-IT" dirty="0" smtClean="0"/>
              <a:t>le modalità di registrazione ai seminari e di verifica della presenza o meno  delle imprese e degli Enti invitati.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72D63D6D-A836-4A80-92B3-0CCE8C100674}"/>
              </a:ext>
            </a:extLst>
          </p:cNvPr>
          <p:cNvSpPr txBox="1"/>
          <p:nvPr/>
        </p:nvSpPr>
        <p:spPr>
          <a:xfrm>
            <a:off x="564114" y="74744"/>
            <a:ext cx="127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 smtClean="0"/>
              <a:t>SPreSAL</a:t>
            </a:r>
            <a:r>
              <a:rPr lang="it-IT" sz="1400" b="1" dirty="0" smtClean="0"/>
              <a:t>  di </a:t>
            </a:r>
            <a:endParaRPr lang="it-IT" sz="1400" dirty="0"/>
          </a:p>
          <a:p>
            <a:r>
              <a:rPr lang="it-IT" sz="1400" b="1" dirty="0" smtClean="0"/>
              <a:t>Carbonia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299422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 flipV="1">
            <a:off x="115935" y="604522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xmlns="" id="{8D4382BC-63DB-4C4F-80FA-7D1E4EC7E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0"/>
            <a:ext cx="561850" cy="604522"/>
          </a:xfrm>
          <a:prstGeom prst="rect">
            <a:avLst/>
          </a:prstGeom>
        </p:spPr>
      </p:pic>
      <p:sp>
        <p:nvSpPr>
          <p:cNvPr id="12" name="Rettangolo 11"/>
          <p:cNvSpPr/>
          <p:nvPr/>
        </p:nvSpPr>
        <p:spPr>
          <a:xfrm>
            <a:off x="126482" y="1227705"/>
            <a:ext cx="88485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smtClean="0"/>
              <a:t>e) Modalità organizzative della formazione del personale degli </a:t>
            </a:r>
            <a:r>
              <a:rPr lang="it-IT" b="1" dirty="0" err="1" smtClean="0"/>
              <a:t>SPreSAL</a:t>
            </a:r>
            <a:r>
              <a:rPr lang="it-IT" b="1" dirty="0" smtClean="0"/>
              <a:t> e dei referenti INAIL</a:t>
            </a:r>
            <a:endParaRPr lang="it-IT" b="1" dirty="0"/>
          </a:p>
        </p:txBody>
      </p:sp>
      <p:sp>
        <p:nvSpPr>
          <p:cNvPr id="13" name="Rettangolo 12"/>
          <p:cNvSpPr/>
          <p:nvPr/>
        </p:nvSpPr>
        <p:spPr>
          <a:xfrm>
            <a:off x="364696" y="2249023"/>
            <a:ext cx="834510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u="sng" dirty="0" smtClean="0"/>
              <a:t>Il </a:t>
            </a:r>
            <a:r>
              <a:rPr lang="it-IT" u="sng" dirty="0" err="1" smtClean="0"/>
              <a:t>GdL</a:t>
            </a:r>
            <a:r>
              <a:rPr lang="it-IT" u="sng" dirty="0" smtClean="0"/>
              <a:t> ha definito: </a:t>
            </a:r>
          </a:p>
          <a:p>
            <a:pPr algn="just"/>
            <a:endParaRPr lang="it-IT" u="sng" dirty="0" smtClean="0"/>
          </a:p>
          <a:p>
            <a:pPr marL="268288" indent="-268288" algn="just">
              <a:buFont typeface="Wingdings" pitchFamily="2" charset="2"/>
              <a:buChar char="ü"/>
            </a:pPr>
            <a:r>
              <a:rPr lang="it-IT" dirty="0" smtClean="0"/>
              <a:t>il programma per la formazione del personale degli </a:t>
            </a:r>
            <a:r>
              <a:rPr lang="it-IT" dirty="0" err="1" smtClean="0"/>
              <a:t>SPreSAL</a:t>
            </a:r>
            <a:r>
              <a:rPr lang="it-IT" dirty="0" smtClean="0"/>
              <a:t> della Sardegna e dei referenti INAIL Direzione Regionale. </a:t>
            </a:r>
          </a:p>
          <a:p>
            <a:pPr algn="just"/>
            <a:endParaRPr lang="it-IT" dirty="0" smtClean="0"/>
          </a:p>
          <a:p>
            <a:pPr algn="just"/>
            <a:endParaRPr lang="it-IT" dirty="0" smtClean="0"/>
          </a:p>
          <a:p>
            <a:pPr algn="just"/>
            <a:r>
              <a:rPr lang="it-IT" u="sng" dirty="0" smtClean="0"/>
              <a:t>Lo </a:t>
            </a:r>
            <a:r>
              <a:rPr lang="it-IT" u="sng" dirty="0" err="1" smtClean="0"/>
              <a:t>SPreSAL</a:t>
            </a:r>
            <a:r>
              <a:rPr lang="it-IT" u="sng" dirty="0" smtClean="0"/>
              <a:t> della ASL Capofila per il presente PMP (</a:t>
            </a:r>
            <a:r>
              <a:rPr lang="it-IT" u="sng" dirty="0" err="1" smtClean="0"/>
              <a:t>SPreSAL</a:t>
            </a:r>
            <a:r>
              <a:rPr lang="it-IT" u="sng" dirty="0" smtClean="0"/>
              <a:t> sede di Lanusei) effettua:</a:t>
            </a:r>
          </a:p>
          <a:p>
            <a:pPr algn="just"/>
            <a:endParaRPr lang="it-IT" u="sng" dirty="0" smtClean="0"/>
          </a:p>
          <a:p>
            <a:pPr marL="268288" indent="-268288" algn="just">
              <a:buFont typeface="Wingdings" pitchFamily="2" charset="2"/>
              <a:buChar char="ü"/>
            </a:pPr>
            <a:r>
              <a:rPr lang="it-IT" dirty="0"/>
              <a:t>l</a:t>
            </a:r>
            <a:r>
              <a:rPr lang="it-IT" dirty="0" smtClean="0"/>
              <a:t>’organizzazione e l’attuazione dei corsi per il personale degli </a:t>
            </a:r>
            <a:r>
              <a:rPr lang="it-IT" dirty="0" err="1" smtClean="0"/>
              <a:t>SPreSAL</a:t>
            </a:r>
            <a:r>
              <a:rPr lang="it-IT" dirty="0" smtClean="0"/>
              <a:t> di tutta la Sardegna.</a:t>
            </a:r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72D63D6D-A836-4A80-92B3-0CCE8C100674}"/>
              </a:ext>
            </a:extLst>
          </p:cNvPr>
          <p:cNvSpPr txBox="1"/>
          <p:nvPr/>
        </p:nvSpPr>
        <p:spPr>
          <a:xfrm>
            <a:off x="564114" y="74744"/>
            <a:ext cx="127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 smtClean="0"/>
              <a:t>SPreSAL</a:t>
            </a:r>
            <a:r>
              <a:rPr lang="it-IT" sz="1400" b="1" dirty="0" smtClean="0"/>
              <a:t>  di </a:t>
            </a:r>
            <a:endParaRPr lang="it-IT" sz="1400" dirty="0"/>
          </a:p>
          <a:p>
            <a:r>
              <a:rPr lang="it-IT" sz="1400" b="1" dirty="0" smtClean="0"/>
              <a:t>Carbonia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299422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 flipV="1">
            <a:off x="115935" y="604522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xmlns="" id="{8D4382BC-63DB-4C4F-80FA-7D1E4EC7E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0"/>
            <a:ext cx="561850" cy="604522"/>
          </a:xfrm>
          <a:prstGeom prst="rect">
            <a:avLst/>
          </a:prstGeom>
        </p:spPr>
      </p:pic>
      <p:sp>
        <p:nvSpPr>
          <p:cNvPr id="12" name="Rettangolo 11"/>
          <p:cNvSpPr/>
          <p:nvPr/>
        </p:nvSpPr>
        <p:spPr>
          <a:xfrm>
            <a:off x="179512" y="1142984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indent="-268288" algn="just"/>
            <a:r>
              <a:rPr lang="it-IT" b="1" dirty="0" smtClean="0"/>
              <a:t>f)	Modalità organizzative delle attività di formazione per le figure aziendali della prevenzione</a:t>
            </a:r>
          </a:p>
          <a:p>
            <a:endParaRPr lang="it-IT" b="1" dirty="0"/>
          </a:p>
        </p:txBody>
      </p:sp>
      <p:sp>
        <p:nvSpPr>
          <p:cNvPr id="13" name="Rettangolo 12"/>
          <p:cNvSpPr/>
          <p:nvPr/>
        </p:nvSpPr>
        <p:spPr>
          <a:xfrm>
            <a:off x="476625" y="2276872"/>
            <a:ext cx="817642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000" u="sng" dirty="0" smtClean="0"/>
              <a:t>Il </a:t>
            </a:r>
            <a:r>
              <a:rPr lang="it-IT" sz="2000" u="sng" dirty="0" err="1" smtClean="0"/>
              <a:t>GdL</a:t>
            </a:r>
            <a:r>
              <a:rPr lang="it-IT" sz="2000" u="sng" dirty="0" smtClean="0"/>
              <a:t> progetta:</a:t>
            </a:r>
          </a:p>
          <a:p>
            <a:pPr algn="just"/>
            <a:endParaRPr lang="it-IT" sz="2000" u="sng" dirty="0" smtClean="0"/>
          </a:p>
          <a:p>
            <a:pPr marL="179388" indent="-179388" algn="just">
              <a:buFont typeface="Wingdings" pitchFamily="2" charset="2"/>
              <a:buChar char="ü"/>
            </a:pPr>
            <a:r>
              <a:rPr lang="it-IT" sz="2000" dirty="0" smtClean="0"/>
              <a:t>percorsi di formazione, da attuarsi nel 2023, sui contenuti del documento incentrato sulle buone pratiche per i datori di lavoro, per le altre figure aziendali della prevenzione. </a:t>
            </a:r>
          </a:p>
          <a:p>
            <a:pPr algn="just"/>
            <a:endParaRPr lang="it-IT" sz="2000" dirty="0" smtClean="0"/>
          </a:p>
          <a:p>
            <a:pPr algn="just"/>
            <a:r>
              <a:rPr lang="it-IT" sz="2000" u="sng" dirty="0" smtClean="0"/>
              <a:t>Il </a:t>
            </a:r>
            <a:r>
              <a:rPr lang="it-IT" sz="2000" u="sng" dirty="0" err="1" smtClean="0"/>
              <a:t>GdL</a:t>
            </a:r>
            <a:r>
              <a:rPr lang="it-IT" sz="2000" u="sng" dirty="0" smtClean="0"/>
              <a:t>  predispone:</a:t>
            </a:r>
          </a:p>
          <a:p>
            <a:pPr algn="just"/>
            <a:endParaRPr lang="it-IT" sz="2000" u="sng" dirty="0" smtClean="0"/>
          </a:p>
          <a:p>
            <a:pPr marL="179388" indent="-179388" algn="just">
              <a:buFont typeface="Wingdings" pitchFamily="2" charset="2"/>
              <a:buChar char="ü"/>
            </a:pPr>
            <a:r>
              <a:rPr lang="it-IT" sz="2000" dirty="0" smtClean="0"/>
              <a:t>presentazioni per le suddette iniziative formative (per renderle omogenee sul territorio regionale), da organizzare ed attuare nei territori di competenza da parte di ogni singolo </a:t>
            </a:r>
            <a:r>
              <a:rPr lang="it-IT" sz="2000" dirty="0" err="1" smtClean="0"/>
              <a:t>SPreSAL</a:t>
            </a:r>
            <a:r>
              <a:rPr lang="it-IT" sz="2000" dirty="0" smtClean="0"/>
              <a:t> nell’anno 2023.</a:t>
            </a:r>
            <a:endParaRPr lang="it-IT" sz="20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72D63D6D-A836-4A80-92B3-0CCE8C100674}"/>
              </a:ext>
            </a:extLst>
          </p:cNvPr>
          <p:cNvSpPr txBox="1"/>
          <p:nvPr/>
        </p:nvSpPr>
        <p:spPr>
          <a:xfrm>
            <a:off x="564114" y="74744"/>
            <a:ext cx="127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 smtClean="0"/>
              <a:t>SPreSAL</a:t>
            </a:r>
            <a:r>
              <a:rPr lang="it-IT" sz="1400" b="1" dirty="0" smtClean="0"/>
              <a:t>  di </a:t>
            </a:r>
            <a:endParaRPr lang="it-IT" sz="1400" dirty="0"/>
          </a:p>
          <a:p>
            <a:r>
              <a:rPr lang="it-IT" sz="1400" b="1" dirty="0" smtClean="0"/>
              <a:t>Carbonia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299422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 flipV="1">
            <a:off x="115935" y="604522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xmlns="" id="{8D4382BC-63DB-4C4F-80FA-7D1E4EC7E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0"/>
            <a:ext cx="561850" cy="604522"/>
          </a:xfrm>
          <a:prstGeom prst="rect">
            <a:avLst/>
          </a:prstGeom>
        </p:spPr>
      </p:pic>
      <p:sp>
        <p:nvSpPr>
          <p:cNvPr id="12" name="Rettangolo 11"/>
          <p:cNvSpPr/>
          <p:nvPr/>
        </p:nvSpPr>
        <p:spPr>
          <a:xfrm>
            <a:off x="388429" y="1930004"/>
            <a:ext cx="78581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smtClean="0"/>
              <a:t>g</a:t>
            </a:r>
            <a:r>
              <a:rPr lang="it-IT" sz="2000" b="1" dirty="0" smtClean="0"/>
              <a:t>) Individuazione degli indicatori per la valutazione dell’efficacia del PMP</a:t>
            </a:r>
            <a:endParaRPr lang="it-IT" sz="2000" b="1" dirty="0"/>
          </a:p>
        </p:txBody>
      </p:sp>
      <p:sp>
        <p:nvSpPr>
          <p:cNvPr id="13" name="Rettangolo 12"/>
          <p:cNvSpPr/>
          <p:nvPr/>
        </p:nvSpPr>
        <p:spPr>
          <a:xfrm>
            <a:off x="667370" y="2420888"/>
            <a:ext cx="77867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2000" u="sng" dirty="0" smtClean="0"/>
          </a:p>
          <a:p>
            <a:r>
              <a:rPr lang="it-IT" sz="2000" u="sng" dirty="0" smtClean="0"/>
              <a:t>Il </a:t>
            </a:r>
            <a:r>
              <a:rPr lang="it-IT" sz="2000" u="sng" dirty="0" err="1" smtClean="0"/>
              <a:t>GdL</a:t>
            </a:r>
            <a:r>
              <a:rPr lang="it-IT" sz="2000" u="sng" dirty="0" smtClean="0"/>
              <a:t> individua:</a:t>
            </a:r>
          </a:p>
          <a:p>
            <a:endParaRPr lang="it-IT" sz="2000" u="sng" dirty="0" smtClean="0"/>
          </a:p>
          <a:p>
            <a:pPr marL="268288" indent="-268288" algn="just">
              <a:buFont typeface="Wingdings" pitchFamily="2" charset="2"/>
              <a:buChar char="ü"/>
            </a:pPr>
            <a:r>
              <a:rPr lang="it-IT" sz="2000" dirty="0" smtClean="0"/>
              <a:t>indicatori per la valutazione dell’efficacia riguardo all’applicazione delle  buone pratiche per la riduzione del rischio  da sovraccarico biomeccanico nel comparto trasporti e logistica.</a:t>
            </a:r>
            <a:endParaRPr lang="it-IT" sz="20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72D63D6D-A836-4A80-92B3-0CCE8C100674}"/>
              </a:ext>
            </a:extLst>
          </p:cNvPr>
          <p:cNvSpPr txBox="1"/>
          <p:nvPr/>
        </p:nvSpPr>
        <p:spPr>
          <a:xfrm>
            <a:off x="564114" y="74744"/>
            <a:ext cx="127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 smtClean="0"/>
              <a:t>SPreSAL</a:t>
            </a:r>
            <a:r>
              <a:rPr lang="it-IT" sz="1400" b="1" dirty="0" smtClean="0"/>
              <a:t>  di </a:t>
            </a:r>
            <a:endParaRPr lang="it-IT" sz="1400" dirty="0"/>
          </a:p>
          <a:p>
            <a:r>
              <a:rPr lang="it-IT" sz="1400" b="1" dirty="0" smtClean="0"/>
              <a:t>Carbonia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299422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 flipV="1">
            <a:off x="115935" y="604522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xmlns="" id="{8D4382BC-63DB-4C4F-80FA-7D1E4EC7E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0"/>
            <a:ext cx="561850" cy="604522"/>
          </a:xfrm>
          <a:prstGeom prst="rect">
            <a:avLst/>
          </a:prstGeom>
        </p:spPr>
      </p:pic>
      <p:sp>
        <p:nvSpPr>
          <p:cNvPr id="12" name="Rettangolo 11"/>
          <p:cNvSpPr/>
          <p:nvPr/>
        </p:nvSpPr>
        <p:spPr>
          <a:xfrm>
            <a:off x="0" y="1759072"/>
            <a:ext cx="57819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u="sng" dirty="0" smtClean="0"/>
              <a:t>Attività 2 </a:t>
            </a:r>
            <a:r>
              <a:rPr lang="it-IT" dirty="0" smtClean="0"/>
              <a:t>- </a:t>
            </a:r>
            <a:r>
              <a:rPr lang="it-IT" u="sng" dirty="0" smtClean="0"/>
              <a:t>Realizzazione dei seminari di avvio </a:t>
            </a:r>
            <a:endParaRPr lang="it-IT" u="sng" dirty="0"/>
          </a:p>
        </p:txBody>
      </p:sp>
      <p:sp>
        <p:nvSpPr>
          <p:cNvPr id="14" name="Rettangolo 13"/>
          <p:cNvSpPr/>
          <p:nvPr/>
        </p:nvSpPr>
        <p:spPr>
          <a:xfrm>
            <a:off x="827584" y="2276872"/>
            <a:ext cx="7602638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endParaRPr lang="it-IT" u="sng" dirty="0" smtClean="0"/>
          </a:p>
          <a:p>
            <a:pPr marL="179388" indent="-179388" algn="just">
              <a:buFont typeface="Wingdings" pitchFamily="2" charset="2"/>
              <a:buChar char="ü"/>
            </a:pPr>
            <a:r>
              <a:rPr lang="it-IT" sz="2000" u="sng" dirty="0" smtClean="0"/>
              <a:t>ciascuno </a:t>
            </a:r>
            <a:r>
              <a:rPr lang="it-IT" sz="2000" u="sng" dirty="0" err="1" smtClean="0"/>
              <a:t>SPreSAL</a:t>
            </a:r>
            <a:r>
              <a:rPr lang="it-IT" sz="2000" u="sng" dirty="0" smtClean="0"/>
              <a:t> </a:t>
            </a:r>
            <a:r>
              <a:rPr lang="it-IT" sz="2000" dirty="0" smtClean="0"/>
              <a:t>coinvolge le imprese che svolgono attività di </a:t>
            </a:r>
            <a:r>
              <a:rPr lang="it-IT" sz="2000" dirty="0"/>
              <a:t>movimentazione manuale dei carichi </a:t>
            </a:r>
            <a:r>
              <a:rPr lang="it-IT" sz="2000" dirty="0" smtClean="0"/>
              <a:t> nel comparto trasporti e logistica</a:t>
            </a:r>
            <a:r>
              <a:rPr lang="it-IT" sz="2000" dirty="0" smtClean="0">
                <a:solidFill>
                  <a:srgbClr val="FF0000"/>
                </a:solidFill>
              </a:rPr>
              <a:t> </a:t>
            </a:r>
            <a:r>
              <a:rPr lang="it-IT" sz="2000" dirty="0" smtClean="0"/>
              <a:t>del territorio di propria competenza</a:t>
            </a:r>
          </a:p>
          <a:p>
            <a:endParaRPr lang="it-IT" sz="2000" dirty="0" smtClean="0"/>
          </a:p>
          <a:p>
            <a:pPr marL="179388" indent="-179388" algn="just">
              <a:buFont typeface="Wingdings" pitchFamily="2" charset="2"/>
              <a:buChar char="ü"/>
            </a:pPr>
            <a:r>
              <a:rPr lang="it-IT" sz="2000" dirty="0" smtClean="0"/>
              <a:t>nei seminari di avvio, si provvede in particolare a presentare il PMP e le relative finalità e condividere gli obiettivi, analizzare e condividere il documento di buone pratiche e la scheda di autovalutazione aziendale.</a:t>
            </a:r>
            <a:endParaRPr lang="it-IT" sz="20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72D63D6D-A836-4A80-92B3-0CCE8C100674}"/>
              </a:ext>
            </a:extLst>
          </p:cNvPr>
          <p:cNvSpPr txBox="1"/>
          <p:nvPr/>
        </p:nvSpPr>
        <p:spPr>
          <a:xfrm>
            <a:off x="564114" y="74744"/>
            <a:ext cx="127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 smtClean="0"/>
              <a:t>SPreSAL</a:t>
            </a:r>
            <a:r>
              <a:rPr lang="it-IT" sz="1400" b="1" dirty="0" smtClean="0"/>
              <a:t>  di </a:t>
            </a:r>
            <a:endParaRPr lang="it-IT" sz="1400" dirty="0"/>
          </a:p>
          <a:p>
            <a:r>
              <a:rPr lang="it-IT" sz="1400" b="1" dirty="0" smtClean="0"/>
              <a:t>Carbonia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299422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 flipV="1">
            <a:off x="115935" y="604522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xmlns="" id="{8D4382BC-63DB-4C4F-80FA-7D1E4EC7E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0"/>
            <a:ext cx="561850" cy="604522"/>
          </a:xfrm>
          <a:prstGeom prst="rect">
            <a:avLst/>
          </a:prstGeom>
        </p:spPr>
      </p:pic>
      <p:sp>
        <p:nvSpPr>
          <p:cNvPr id="12" name="Rettangolo 11"/>
          <p:cNvSpPr/>
          <p:nvPr/>
        </p:nvSpPr>
        <p:spPr>
          <a:xfrm>
            <a:off x="16835" y="1556792"/>
            <a:ext cx="88451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u="sng" dirty="0" smtClean="0"/>
              <a:t>Attività 3</a:t>
            </a:r>
            <a:r>
              <a:rPr lang="it-IT" dirty="0" smtClean="0"/>
              <a:t> - </a:t>
            </a:r>
            <a:r>
              <a:rPr lang="it-IT" u="sng" dirty="0" smtClean="0"/>
              <a:t>Realizzazione della formazione del personale </a:t>
            </a:r>
            <a:r>
              <a:rPr lang="it-IT" u="sng" dirty="0" err="1" smtClean="0"/>
              <a:t>SPreSAL</a:t>
            </a:r>
            <a:r>
              <a:rPr lang="it-IT" u="sng" dirty="0" smtClean="0"/>
              <a:t> e dei referenti INAIL </a:t>
            </a:r>
            <a:endParaRPr lang="it-IT" u="sng" dirty="0"/>
          </a:p>
        </p:txBody>
      </p:sp>
      <p:sp>
        <p:nvSpPr>
          <p:cNvPr id="13" name="Rettangolo 12"/>
          <p:cNvSpPr/>
          <p:nvPr/>
        </p:nvSpPr>
        <p:spPr>
          <a:xfrm>
            <a:off x="467544" y="2276872"/>
            <a:ext cx="8176422" cy="321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indent="-268288" algn="just">
              <a:buFont typeface="Wingdings" pitchFamily="2" charset="2"/>
              <a:buChar char="ü"/>
            </a:pPr>
            <a:r>
              <a:rPr lang="it-IT" dirty="0" smtClean="0"/>
              <a:t>lo </a:t>
            </a:r>
            <a:r>
              <a:rPr lang="it-IT" dirty="0" err="1" smtClean="0"/>
              <a:t>SPreSAL</a:t>
            </a:r>
            <a:r>
              <a:rPr lang="it-IT" dirty="0" smtClean="0"/>
              <a:t> della ASL Capofila (</a:t>
            </a:r>
            <a:r>
              <a:rPr lang="it-IT" dirty="0" err="1" smtClean="0"/>
              <a:t>SPreSAL</a:t>
            </a:r>
            <a:r>
              <a:rPr lang="it-IT" dirty="0" smtClean="0"/>
              <a:t> sede di Lanusei) organizza </a:t>
            </a:r>
            <a:r>
              <a:rPr lang="it-IT" dirty="0"/>
              <a:t>e </a:t>
            </a:r>
            <a:r>
              <a:rPr lang="it-IT" dirty="0" smtClean="0"/>
              <a:t>attua i corsi per il personale degli </a:t>
            </a:r>
            <a:r>
              <a:rPr lang="it-IT" dirty="0" err="1" smtClean="0"/>
              <a:t>SPreSAL</a:t>
            </a:r>
            <a:r>
              <a:rPr lang="it-IT" dirty="0" smtClean="0"/>
              <a:t> di tutta la Sardegna, nonché per i referenti INAIL Direzione Regionale.</a:t>
            </a:r>
          </a:p>
          <a:p>
            <a:pPr algn="just"/>
            <a:endParaRPr lang="it-IT" dirty="0" smtClean="0"/>
          </a:p>
          <a:p>
            <a:pPr marL="268288" indent="-268288"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it-IT" dirty="0" smtClean="0"/>
              <a:t>la formazione è incentrata:</a:t>
            </a:r>
          </a:p>
          <a:p>
            <a:pPr marL="447675" indent="-179388" algn="just">
              <a:buFont typeface="Arial" pitchFamily="34" charset="0"/>
              <a:buChar char="•"/>
              <a:tabLst>
                <a:tab pos="447675" algn="l"/>
              </a:tabLst>
            </a:pPr>
            <a:r>
              <a:rPr lang="it-IT" dirty="0" smtClean="0"/>
              <a:t>sui rischi per la salute connessi alla movimentazione manuale dei carichi;</a:t>
            </a:r>
          </a:p>
          <a:p>
            <a:pPr marL="447675" indent="-179388" algn="just">
              <a:buFont typeface="Arial" pitchFamily="34" charset="0"/>
              <a:buChar char="•"/>
              <a:tabLst>
                <a:tab pos="447675" algn="l"/>
              </a:tabLst>
            </a:pPr>
            <a:r>
              <a:rPr lang="it-IT" dirty="0" smtClean="0"/>
              <a:t>sul documento condiviso di buone pratiche per </a:t>
            </a:r>
            <a:r>
              <a:rPr lang="it-IT" dirty="0"/>
              <a:t>rischio sovraccarico biomeccanico </a:t>
            </a:r>
            <a:r>
              <a:rPr lang="it-IT" dirty="0" smtClean="0"/>
              <a:t>e la </a:t>
            </a:r>
            <a:r>
              <a:rPr lang="it-IT" dirty="0"/>
              <a:t>prevenzione </a:t>
            </a:r>
            <a:r>
              <a:rPr lang="it-IT" dirty="0" smtClean="0"/>
              <a:t>di patologie </a:t>
            </a:r>
            <a:r>
              <a:rPr lang="it-IT" dirty="0"/>
              <a:t>professionali muscoloscheletriche nel comparto trasporti e </a:t>
            </a:r>
            <a:r>
              <a:rPr lang="it-IT" dirty="0" smtClean="0"/>
              <a:t>logistica;</a:t>
            </a:r>
          </a:p>
          <a:p>
            <a:pPr marL="447675" indent="-179388" algn="just">
              <a:buFont typeface="Arial" pitchFamily="34" charset="0"/>
              <a:buChar char="•"/>
              <a:tabLst>
                <a:tab pos="447675" algn="l"/>
              </a:tabLst>
            </a:pPr>
            <a:r>
              <a:rPr lang="it-IT" dirty="0" smtClean="0"/>
              <a:t>sulla scheda di autovalutazione aziendale;</a:t>
            </a:r>
          </a:p>
          <a:p>
            <a:pPr marL="447675" indent="-179388" algn="just">
              <a:buFont typeface="Arial" pitchFamily="34" charset="0"/>
              <a:buChar char="•"/>
              <a:tabLst>
                <a:tab pos="447675" algn="l"/>
              </a:tabLst>
            </a:pPr>
            <a:r>
              <a:rPr lang="it-IT" dirty="0" smtClean="0"/>
              <a:t>su metodologie efficaci di verifica della valutazione del rischio</a:t>
            </a:r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72D63D6D-A836-4A80-92B3-0CCE8C100674}"/>
              </a:ext>
            </a:extLst>
          </p:cNvPr>
          <p:cNvSpPr txBox="1"/>
          <p:nvPr/>
        </p:nvSpPr>
        <p:spPr>
          <a:xfrm>
            <a:off x="564114" y="74744"/>
            <a:ext cx="127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 smtClean="0"/>
              <a:t>SPreSAL</a:t>
            </a:r>
            <a:r>
              <a:rPr lang="it-IT" sz="1400" b="1" dirty="0" smtClean="0"/>
              <a:t>  di </a:t>
            </a:r>
            <a:endParaRPr lang="it-IT" sz="1400" dirty="0"/>
          </a:p>
          <a:p>
            <a:r>
              <a:rPr lang="it-IT" sz="1400" b="1" dirty="0" smtClean="0"/>
              <a:t>Carbonia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299422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 flipV="1">
            <a:off x="115935" y="604522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xmlns="" id="{8D4382BC-63DB-4C4F-80FA-7D1E4EC7E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0"/>
            <a:ext cx="561850" cy="604522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73A9C638-52B2-4C57-954C-8B3066A1F490}"/>
              </a:ext>
            </a:extLst>
          </p:cNvPr>
          <p:cNvSpPr txBox="1"/>
          <p:nvPr/>
        </p:nvSpPr>
        <p:spPr>
          <a:xfrm>
            <a:off x="-36512" y="2120878"/>
            <a:ext cx="91805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800" u="sng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357158" y="1100583"/>
            <a:ext cx="83181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u="sng" dirty="0" smtClean="0"/>
              <a:t>Attività 4</a:t>
            </a:r>
            <a:r>
              <a:rPr lang="it-IT" dirty="0" smtClean="0"/>
              <a:t> - </a:t>
            </a:r>
            <a:r>
              <a:rPr lang="it-IT" u="sng" dirty="0" smtClean="0"/>
              <a:t>Realizzazione della formazione per le figure aziendali della prevenzione e assistenza alle imprese del comparto trasporti e logistica</a:t>
            </a:r>
            <a:endParaRPr lang="it-IT" u="sng" dirty="0"/>
          </a:p>
        </p:txBody>
      </p:sp>
      <p:sp>
        <p:nvSpPr>
          <p:cNvPr id="13" name="Rettangolo 12"/>
          <p:cNvSpPr/>
          <p:nvPr/>
        </p:nvSpPr>
        <p:spPr>
          <a:xfrm>
            <a:off x="500034" y="2071678"/>
            <a:ext cx="803240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indent="-268288" algn="just">
              <a:buFont typeface="Wingdings" pitchFamily="2" charset="2"/>
              <a:buChar char="ü"/>
            </a:pPr>
            <a:r>
              <a:rPr lang="it-IT" dirty="0" smtClean="0"/>
              <a:t>ciascuno </a:t>
            </a:r>
            <a:r>
              <a:rPr lang="it-IT" dirty="0" err="1" smtClean="0"/>
              <a:t>SPreSAL</a:t>
            </a:r>
            <a:r>
              <a:rPr lang="it-IT" dirty="0" smtClean="0"/>
              <a:t> attuerà nel 2023 gli interventi di formazione per i datori di lavoro, per le altre figure aziendali della prevenzione, delle imprese del comparto trasporti e logistica del proprio territorio di competenza. </a:t>
            </a:r>
          </a:p>
          <a:p>
            <a:pPr algn="just"/>
            <a:endParaRPr lang="it-IT" dirty="0" smtClean="0"/>
          </a:p>
          <a:p>
            <a:pPr marL="268288" indent="-268288" algn="just">
              <a:buFont typeface="Wingdings" pitchFamily="2" charset="2"/>
              <a:buChar char="ü"/>
            </a:pPr>
            <a:r>
              <a:rPr lang="it-IT" dirty="0" smtClean="0"/>
              <a:t>la formazione sarà incentrata sui rischi per la salute connessi all’esposizione  al rischio sovraccarico biomeccanico e sull’applicazione delle buone pratiche contenute nel Documento condiviso di buone pratiche per la riduzione del rischio sovraccarico biomeccanico e su metodologie efficaci di verifica della valutazione del rischio. </a:t>
            </a:r>
          </a:p>
          <a:p>
            <a:pPr algn="just"/>
            <a:endParaRPr lang="it-IT" dirty="0" smtClean="0"/>
          </a:p>
          <a:p>
            <a:pPr algn="just"/>
            <a:r>
              <a:rPr lang="it-IT" dirty="0" smtClean="0"/>
              <a:t>Gli </a:t>
            </a:r>
            <a:r>
              <a:rPr lang="it-IT" dirty="0" err="1" smtClean="0"/>
              <a:t>SPreSAL</a:t>
            </a:r>
            <a:r>
              <a:rPr lang="it-IT" dirty="0" smtClean="0"/>
              <a:t> offriranno assistenza alle aziende negli anni </a:t>
            </a:r>
            <a:r>
              <a:rPr lang="it-IT" dirty="0"/>
              <a:t>(anche attraverso lo "Sportello Informativo per la Sicurezza" costituito in </a:t>
            </a:r>
            <a:r>
              <a:rPr lang="it-IT" dirty="0" smtClean="0"/>
              <a:t>ogni </a:t>
            </a:r>
            <a:r>
              <a:rPr lang="it-IT" dirty="0" err="1"/>
              <a:t>SPreSAL</a:t>
            </a:r>
            <a:r>
              <a:rPr lang="it-IT" dirty="0" smtClean="0"/>
              <a:t>) per l’applicazione delle buone pratiche.</a:t>
            </a:r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xmlns="" id="{72D63D6D-A836-4A80-92B3-0CCE8C100674}"/>
              </a:ext>
            </a:extLst>
          </p:cNvPr>
          <p:cNvSpPr txBox="1"/>
          <p:nvPr/>
        </p:nvSpPr>
        <p:spPr>
          <a:xfrm>
            <a:off x="564114" y="74744"/>
            <a:ext cx="127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 smtClean="0"/>
              <a:t>SPreSAL</a:t>
            </a:r>
            <a:r>
              <a:rPr lang="it-IT" sz="1400" b="1" dirty="0" smtClean="0"/>
              <a:t>  di </a:t>
            </a:r>
            <a:endParaRPr lang="it-IT" sz="1400" dirty="0"/>
          </a:p>
          <a:p>
            <a:r>
              <a:rPr lang="it-IT" sz="1400" b="1" dirty="0" smtClean="0"/>
              <a:t>Carbonia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299422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 flipV="1">
            <a:off x="115935" y="604522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xmlns="" id="{8D4382BC-63DB-4C4F-80FA-7D1E4EC7E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0"/>
            <a:ext cx="561850" cy="604522"/>
          </a:xfrm>
          <a:prstGeom prst="rect">
            <a:avLst/>
          </a:prstGeom>
        </p:spPr>
      </p:pic>
      <p:sp>
        <p:nvSpPr>
          <p:cNvPr id="12" name="Rettangolo 11"/>
          <p:cNvSpPr/>
          <p:nvPr/>
        </p:nvSpPr>
        <p:spPr>
          <a:xfrm>
            <a:off x="388429" y="858645"/>
            <a:ext cx="19945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u="sng" dirty="0" smtClean="0"/>
              <a:t>Fase 2 - VIGILANZA</a:t>
            </a:r>
            <a:endParaRPr lang="it-IT" b="1" u="sng" dirty="0"/>
          </a:p>
        </p:txBody>
      </p:sp>
      <p:sp>
        <p:nvSpPr>
          <p:cNvPr id="13" name="Rettangolo 12"/>
          <p:cNvSpPr/>
          <p:nvPr/>
        </p:nvSpPr>
        <p:spPr>
          <a:xfrm>
            <a:off x="384612" y="1522287"/>
            <a:ext cx="8215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u="sng" dirty="0" smtClean="0"/>
              <a:t>Attività 5 </a:t>
            </a:r>
            <a:r>
              <a:rPr lang="it-IT" dirty="0" smtClean="0"/>
              <a:t>- </a:t>
            </a:r>
            <a:r>
              <a:rPr lang="it-IT" u="sng" dirty="0" smtClean="0"/>
              <a:t>Esame delle schede di autovalutazione aziendale</a:t>
            </a:r>
            <a:endParaRPr lang="it-IT" u="sng" dirty="0"/>
          </a:p>
        </p:txBody>
      </p:sp>
      <p:sp>
        <p:nvSpPr>
          <p:cNvPr id="14" name="Rettangolo 13"/>
          <p:cNvSpPr/>
          <p:nvPr/>
        </p:nvSpPr>
        <p:spPr>
          <a:xfrm>
            <a:off x="398608" y="1887012"/>
            <a:ext cx="8181496" cy="19082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it-IT" dirty="0" smtClean="0"/>
              <a:t>La scheda di autovalutazione aziendale sarà compilata da parte di ogni impresa che effettua movimentazione dei carichi nel comparto trasporti e logistica, e riconsegnata allo </a:t>
            </a:r>
            <a:r>
              <a:rPr lang="it-IT" dirty="0" err="1" smtClean="0"/>
              <a:t>SPreSAL</a:t>
            </a:r>
            <a:r>
              <a:rPr lang="it-IT" dirty="0" smtClean="0"/>
              <a:t> competente per territorio.</a:t>
            </a:r>
          </a:p>
          <a:p>
            <a:pPr algn="just"/>
            <a:r>
              <a:rPr lang="it-IT" dirty="0" smtClean="0"/>
              <a:t>Le </a:t>
            </a:r>
            <a:r>
              <a:rPr lang="it-IT" u="sng" dirty="0" smtClean="0"/>
              <a:t>schede</a:t>
            </a:r>
            <a:r>
              <a:rPr lang="it-IT" dirty="0" smtClean="0"/>
              <a:t> saranno oggetto di </a:t>
            </a:r>
            <a:r>
              <a:rPr lang="it-IT" u="sng" dirty="0" smtClean="0"/>
              <a:t>controllo</a:t>
            </a:r>
            <a:r>
              <a:rPr lang="it-IT" dirty="0" smtClean="0"/>
              <a:t> da parte dello </a:t>
            </a:r>
            <a:r>
              <a:rPr lang="it-IT" dirty="0" err="1" smtClean="0"/>
              <a:t>SPreSAL</a:t>
            </a:r>
            <a:r>
              <a:rPr lang="it-IT" dirty="0" smtClean="0"/>
              <a:t> territorialmente competente e saranno individuate le imprese e gli Enti su cui effettuare la successiva attività di </a:t>
            </a:r>
            <a:r>
              <a:rPr lang="it-IT" u="sng" dirty="0" smtClean="0"/>
              <a:t>ispezione</a:t>
            </a:r>
            <a:r>
              <a:rPr lang="it-IT" dirty="0" smtClean="0"/>
              <a:t>.</a:t>
            </a:r>
            <a:endParaRPr lang="it-IT" dirty="0"/>
          </a:p>
        </p:txBody>
      </p:sp>
      <p:sp>
        <p:nvSpPr>
          <p:cNvPr id="15" name="Rettangolo 14"/>
          <p:cNvSpPr/>
          <p:nvPr/>
        </p:nvSpPr>
        <p:spPr>
          <a:xfrm>
            <a:off x="389873" y="4182096"/>
            <a:ext cx="20267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u="sng" dirty="0" smtClean="0"/>
              <a:t>Attività 6 </a:t>
            </a:r>
            <a:r>
              <a:rPr lang="it-IT" dirty="0" smtClean="0"/>
              <a:t>- </a:t>
            </a:r>
            <a:r>
              <a:rPr lang="it-IT" u="sng" dirty="0" smtClean="0"/>
              <a:t>Ispezioni</a:t>
            </a:r>
            <a:endParaRPr lang="it-IT" u="sng" dirty="0"/>
          </a:p>
        </p:txBody>
      </p:sp>
      <p:sp>
        <p:nvSpPr>
          <p:cNvPr id="16" name="Rettangolo 15"/>
          <p:cNvSpPr/>
          <p:nvPr/>
        </p:nvSpPr>
        <p:spPr>
          <a:xfrm>
            <a:off x="403966" y="4950460"/>
            <a:ext cx="816356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 smtClean="0"/>
              <a:t>Ciascuno </a:t>
            </a:r>
            <a:r>
              <a:rPr lang="it-IT" dirty="0" err="1" smtClean="0"/>
              <a:t>SPreSAL</a:t>
            </a:r>
            <a:r>
              <a:rPr lang="it-IT" dirty="0" smtClean="0"/>
              <a:t> effettuerà, nel territorio di competenza, attività di ispezione su un campione di imprese e dei suddetti Enti gestori coinvolte/i nel PMP, a partire da quelle/i che non hanno partecipato al PMP nonostante siano state/i invitate/i, da quelle/i che non hanno restituito la scheda di autovalutazione compilata e da quelle/i per le/i quali si sono rilevate situazioni a rischio dall’esame della scheda di autovalutazione aziendale.</a:t>
            </a:r>
            <a:endParaRPr lang="it-IT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xmlns="" id="{72D63D6D-A836-4A80-92B3-0CCE8C100674}"/>
              </a:ext>
            </a:extLst>
          </p:cNvPr>
          <p:cNvSpPr txBox="1"/>
          <p:nvPr/>
        </p:nvSpPr>
        <p:spPr>
          <a:xfrm>
            <a:off x="564114" y="74744"/>
            <a:ext cx="127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 smtClean="0"/>
              <a:t>SPreSAL</a:t>
            </a:r>
            <a:r>
              <a:rPr lang="it-IT" sz="1400" b="1" dirty="0" smtClean="0"/>
              <a:t>  di </a:t>
            </a:r>
            <a:endParaRPr lang="it-IT" sz="1400" dirty="0"/>
          </a:p>
          <a:p>
            <a:r>
              <a:rPr lang="it-IT" sz="1400" b="1" dirty="0" smtClean="0"/>
              <a:t>Carbonia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299422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 flipV="1">
            <a:off x="115935" y="604522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xmlns="" id="{8D4382BC-63DB-4C4F-80FA-7D1E4EC7E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0"/>
            <a:ext cx="561850" cy="604522"/>
          </a:xfrm>
          <a:prstGeom prst="rect">
            <a:avLst/>
          </a:prstGeom>
        </p:spPr>
      </p:pic>
      <p:sp>
        <p:nvSpPr>
          <p:cNvPr id="12" name="Rettangolo 11"/>
          <p:cNvSpPr/>
          <p:nvPr/>
        </p:nvSpPr>
        <p:spPr>
          <a:xfrm>
            <a:off x="644043" y="1269074"/>
            <a:ext cx="33023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u="sng" dirty="0" smtClean="0"/>
              <a:t>Fase 3 - VALUTAZIONE EFFICACIA</a:t>
            </a:r>
            <a:endParaRPr lang="it-IT" b="1" u="sng" dirty="0"/>
          </a:p>
        </p:txBody>
      </p:sp>
      <p:sp>
        <p:nvSpPr>
          <p:cNvPr id="13" name="Rettangolo 12"/>
          <p:cNvSpPr/>
          <p:nvPr/>
        </p:nvSpPr>
        <p:spPr>
          <a:xfrm>
            <a:off x="717511" y="2229876"/>
            <a:ext cx="3121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u="sng" dirty="0" smtClean="0"/>
              <a:t>Attività 7</a:t>
            </a:r>
            <a:r>
              <a:rPr lang="it-IT" dirty="0" smtClean="0"/>
              <a:t> - </a:t>
            </a:r>
            <a:r>
              <a:rPr lang="it-IT" u="sng" dirty="0" smtClean="0"/>
              <a:t>Valutazione efficacia</a:t>
            </a:r>
            <a:endParaRPr lang="it-IT" u="sng" dirty="0"/>
          </a:p>
        </p:txBody>
      </p:sp>
      <p:sp>
        <p:nvSpPr>
          <p:cNvPr id="14" name="Rettangolo 13"/>
          <p:cNvSpPr/>
          <p:nvPr/>
        </p:nvSpPr>
        <p:spPr>
          <a:xfrm>
            <a:off x="713455" y="3043368"/>
            <a:ext cx="78581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 smtClean="0"/>
              <a:t>Sarà verificata da parte di ogni singolo </a:t>
            </a:r>
            <a:r>
              <a:rPr lang="it-IT" dirty="0" err="1" smtClean="0"/>
              <a:t>SPreSAL</a:t>
            </a:r>
            <a:r>
              <a:rPr lang="it-IT" dirty="0" smtClean="0"/>
              <a:t>, l’applicazione delle buone pratiche relative al PMP attuato e/o le misure di miglioramento effettuate per la riduzione del rischio sovraccarico biomeccanico nei lavoratori del comparto trasporti e logistica della  Sardegna.</a:t>
            </a:r>
          </a:p>
          <a:p>
            <a:pPr algn="just"/>
            <a:endParaRPr lang="it-IT" dirty="0" smtClean="0"/>
          </a:p>
          <a:p>
            <a:pPr algn="just"/>
            <a:r>
              <a:rPr lang="it-IT" dirty="0" smtClean="0"/>
              <a:t> I rappresentanti degli </a:t>
            </a:r>
            <a:r>
              <a:rPr lang="it-IT" dirty="0" err="1" smtClean="0"/>
              <a:t>SPreSAL</a:t>
            </a:r>
            <a:r>
              <a:rPr lang="it-IT" dirty="0" smtClean="0"/>
              <a:t> condivideranno i risultati di tali verifiche con il </a:t>
            </a:r>
            <a:r>
              <a:rPr lang="it-IT" dirty="0" err="1" smtClean="0"/>
              <a:t>GdL</a:t>
            </a:r>
            <a:r>
              <a:rPr lang="it-IT" dirty="0" smtClean="0"/>
              <a:t> per arrivare a una valutazione complessiva di efficacia a livello regionale e i relativi risultati verranno pubblicati nei portali istituzionali delle ASL e della Regione.</a:t>
            </a:r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xmlns="" id="{72D63D6D-A836-4A80-92B3-0CCE8C100674}"/>
              </a:ext>
            </a:extLst>
          </p:cNvPr>
          <p:cNvSpPr txBox="1"/>
          <p:nvPr/>
        </p:nvSpPr>
        <p:spPr>
          <a:xfrm>
            <a:off x="564114" y="74744"/>
            <a:ext cx="127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 smtClean="0"/>
              <a:t>SPreSAL</a:t>
            </a:r>
            <a:r>
              <a:rPr lang="it-IT" sz="1400" b="1" dirty="0" smtClean="0"/>
              <a:t>  di </a:t>
            </a:r>
            <a:endParaRPr lang="it-IT" sz="1400" dirty="0"/>
          </a:p>
          <a:p>
            <a:r>
              <a:rPr lang="it-IT" sz="1400" b="1" dirty="0" smtClean="0"/>
              <a:t>Carbonia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299422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 flipV="1">
            <a:off x="115935" y="604522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xmlns="" id="{72D63D6D-A836-4A80-92B3-0CCE8C100674}"/>
              </a:ext>
            </a:extLst>
          </p:cNvPr>
          <p:cNvSpPr txBox="1"/>
          <p:nvPr/>
        </p:nvSpPr>
        <p:spPr>
          <a:xfrm>
            <a:off x="564114" y="74744"/>
            <a:ext cx="127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 smtClean="0"/>
              <a:t>SPreSAL</a:t>
            </a:r>
            <a:r>
              <a:rPr lang="it-IT" sz="1400" b="1" dirty="0" smtClean="0"/>
              <a:t>  di </a:t>
            </a:r>
            <a:endParaRPr lang="it-IT" sz="1400" dirty="0"/>
          </a:p>
          <a:p>
            <a:r>
              <a:rPr lang="it-IT" sz="1400" b="1" dirty="0" smtClean="0"/>
              <a:t>Carbonia</a:t>
            </a:r>
            <a:endParaRPr lang="it-IT" sz="1200" b="1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xmlns="" id="{8D4382BC-63DB-4C4F-80FA-7D1E4EC7E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0"/>
            <a:ext cx="561850" cy="604522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1763688" y="148372"/>
            <a:ext cx="7200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700" dirty="0">
                <a:latin typeface="Arial" panose="020B0604020202020204" pitchFamily="34" charset="0"/>
              </a:rPr>
              <a:t>Seminario di Avvio Piano Mirato di Prevenzione </a:t>
            </a:r>
            <a:r>
              <a:rPr lang="it-IT" sz="700" dirty="0" smtClean="0">
                <a:latin typeface="Arial" panose="020B0604020202020204" pitchFamily="34" charset="0"/>
              </a:rPr>
              <a:t> relativo al rischio </a:t>
            </a:r>
            <a:r>
              <a:rPr lang="it-IT" sz="700" dirty="0">
                <a:solidFill>
                  <a:schemeClr val="dk1"/>
                </a:solidFill>
              </a:rPr>
              <a:t>da </a:t>
            </a:r>
            <a:r>
              <a:rPr lang="it-IT" sz="700" dirty="0" smtClean="0">
                <a:solidFill>
                  <a:schemeClr val="dk1"/>
                </a:solidFill>
              </a:rPr>
              <a:t> sovraccarico biomeccanico – prevenzione  patologie muscolo-scheletriche nel comparto trasporti e logistica</a:t>
            </a:r>
          </a:p>
          <a:p>
            <a:pPr algn="ctr"/>
            <a:r>
              <a:rPr lang="it-IT" sz="700" dirty="0" smtClean="0">
                <a:latin typeface="Arial" panose="020B0604020202020204" pitchFamily="34" charset="0"/>
              </a:rPr>
              <a:t>[data </a:t>
            </a:r>
            <a:r>
              <a:rPr lang="it-IT" sz="700" dirty="0">
                <a:latin typeface="Arial" panose="020B0604020202020204" pitchFamily="34" charset="0"/>
              </a:rPr>
              <a:t>e luogo]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0" y="66455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dirty="0" smtClean="0"/>
              <a:t>Il comparto trasporti e logistica si occupa di movimentazione, deposito e trasporto di numerose tipologie di merci ivi comprese quelle alimentari legate alla grande distribuzione</a:t>
            </a:r>
          </a:p>
        </p:txBody>
      </p:sp>
      <p:sp>
        <p:nvSpPr>
          <p:cNvPr id="14" name="Freccia in giù 13"/>
          <p:cNvSpPr/>
          <p:nvPr/>
        </p:nvSpPr>
        <p:spPr>
          <a:xfrm>
            <a:off x="3876577" y="1864881"/>
            <a:ext cx="214314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CasellaDiTesto 1"/>
          <p:cNvSpPr txBox="1"/>
          <p:nvPr/>
        </p:nvSpPr>
        <p:spPr>
          <a:xfrm>
            <a:off x="2939618" y="209220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SARDEGNA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323528" y="2564904"/>
            <a:ext cx="8505375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4214</a:t>
            </a:r>
            <a:r>
              <a:rPr lang="it-IT" dirty="0" smtClean="0"/>
              <a:t> imprese con codice </a:t>
            </a:r>
            <a:r>
              <a:rPr lang="it-IT" dirty="0" err="1"/>
              <a:t>A</a:t>
            </a:r>
            <a:r>
              <a:rPr lang="it-IT" dirty="0" err="1" smtClean="0"/>
              <a:t>teco</a:t>
            </a:r>
            <a:r>
              <a:rPr lang="it-IT" dirty="0" smtClean="0"/>
              <a:t> H «Trasporto e magazzinaggio»</a:t>
            </a:r>
          </a:p>
          <a:p>
            <a:r>
              <a:rPr lang="it-IT" dirty="0" smtClean="0"/>
              <a:t>di queste:</a:t>
            </a:r>
          </a:p>
          <a:p>
            <a:endParaRPr lang="it-IT" b="1" dirty="0" smtClean="0"/>
          </a:p>
          <a:p>
            <a:r>
              <a:rPr lang="it-IT" b="1" dirty="0" smtClean="0"/>
              <a:t>3345 </a:t>
            </a:r>
            <a:r>
              <a:rPr lang="it-IT" dirty="0" smtClean="0"/>
              <a:t>relative alla categoria </a:t>
            </a:r>
            <a:r>
              <a:rPr lang="it-IT" b="1" dirty="0" smtClean="0">
                <a:solidFill>
                  <a:srgbClr val="002060"/>
                </a:solidFill>
              </a:rPr>
              <a:t>H49</a:t>
            </a:r>
            <a:r>
              <a:rPr lang="it-IT" dirty="0" smtClean="0"/>
              <a:t> «Trasporto terrestre e trasporto tramite condotte»</a:t>
            </a:r>
          </a:p>
          <a:p>
            <a:r>
              <a:rPr lang="it-IT" sz="1600" dirty="0" smtClean="0"/>
              <a:t>(comprendente anche la sottocategoria 49.4 «Trasporto merci su strada e servizi trasloco»)</a:t>
            </a:r>
          </a:p>
          <a:p>
            <a:endParaRPr lang="it-IT" dirty="0" smtClean="0"/>
          </a:p>
          <a:p>
            <a:r>
              <a:rPr lang="it-IT" b="1" dirty="0" smtClean="0"/>
              <a:t>692</a:t>
            </a:r>
            <a:r>
              <a:rPr lang="it-IT" dirty="0" smtClean="0"/>
              <a:t> relative alla categoria </a:t>
            </a:r>
            <a:r>
              <a:rPr lang="it-IT" b="1" dirty="0" smtClean="0">
                <a:solidFill>
                  <a:srgbClr val="002060"/>
                </a:solidFill>
              </a:rPr>
              <a:t>H52</a:t>
            </a:r>
            <a:r>
              <a:rPr lang="it-IT" dirty="0" smtClean="0"/>
              <a:t> «Magazzinaggio e attività di supporto ai trasporti» </a:t>
            </a:r>
          </a:p>
          <a:p>
            <a:endParaRPr lang="it-IT" dirty="0" smtClean="0"/>
          </a:p>
          <a:p>
            <a:r>
              <a:rPr lang="it-IT" b="1" dirty="0" smtClean="0"/>
              <a:t>88 </a:t>
            </a:r>
            <a:r>
              <a:rPr lang="it-IT" dirty="0" smtClean="0"/>
              <a:t> relative alla categoria </a:t>
            </a:r>
            <a:r>
              <a:rPr lang="it-IT" b="1" dirty="0" smtClean="0">
                <a:solidFill>
                  <a:srgbClr val="002060"/>
                </a:solidFill>
              </a:rPr>
              <a:t>H50</a:t>
            </a:r>
            <a:r>
              <a:rPr lang="it-IT" dirty="0" smtClean="0"/>
              <a:t> «Trasporto marittimo e per le vie d’acqua»</a:t>
            </a:r>
          </a:p>
          <a:p>
            <a:endParaRPr lang="it-IT" dirty="0"/>
          </a:p>
          <a:p>
            <a:r>
              <a:rPr lang="it-IT" b="1" dirty="0" smtClean="0"/>
              <a:t>86 </a:t>
            </a:r>
            <a:r>
              <a:rPr lang="it-IT" dirty="0" smtClean="0"/>
              <a:t>Relative alla categoria </a:t>
            </a:r>
            <a:r>
              <a:rPr lang="it-IT" b="1" dirty="0" smtClean="0">
                <a:solidFill>
                  <a:srgbClr val="002060"/>
                </a:solidFill>
              </a:rPr>
              <a:t>H53</a:t>
            </a:r>
            <a:r>
              <a:rPr lang="it-IT" dirty="0" smtClean="0"/>
              <a:t> «Servizi postali e attività di corriere»</a:t>
            </a:r>
          </a:p>
          <a:p>
            <a:pPr marL="800100" lvl="1" indent="-342900">
              <a:buAutoNum type="arabicPlain" startAt="86"/>
            </a:pPr>
            <a:endParaRPr lang="it-IT" dirty="0"/>
          </a:p>
          <a:p>
            <a:r>
              <a:rPr lang="it-IT" b="1" dirty="0" smtClean="0"/>
              <a:t>3</a:t>
            </a:r>
            <a:r>
              <a:rPr lang="it-IT" dirty="0" smtClean="0"/>
              <a:t> relative alla categoria </a:t>
            </a:r>
            <a:r>
              <a:rPr lang="it-IT" b="1" dirty="0" smtClean="0">
                <a:solidFill>
                  <a:srgbClr val="002060"/>
                </a:solidFill>
              </a:rPr>
              <a:t>H51</a:t>
            </a:r>
            <a:r>
              <a:rPr lang="it-IT" dirty="0" smtClean="0"/>
              <a:t> «Trasporto aereo»</a:t>
            </a:r>
          </a:p>
          <a:p>
            <a:r>
              <a:rPr lang="it-IT" dirty="0" smtClean="0"/>
              <a:t> </a:t>
            </a:r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467763"/>
            <a:ext cx="2292350" cy="198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422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 flipV="1">
            <a:off x="115935" y="604522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xmlns="" id="{8D4382BC-63DB-4C4F-80FA-7D1E4EC7E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0"/>
            <a:ext cx="561850" cy="604522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1475656" y="237723"/>
            <a:ext cx="74888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700" dirty="0">
                <a:latin typeface="Arial" panose="020B0604020202020204" pitchFamily="34" charset="0"/>
              </a:rPr>
              <a:t>Seminario di Avvio Piano Mirato di Prevenzione </a:t>
            </a:r>
            <a:r>
              <a:rPr lang="it-IT" sz="700" dirty="0" smtClean="0">
                <a:latin typeface="Arial" panose="020B0604020202020204" pitchFamily="34" charset="0"/>
              </a:rPr>
              <a:t> relativo al </a:t>
            </a:r>
            <a:r>
              <a:rPr lang="it-IT" sz="700" dirty="0">
                <a:latin typeface="Arial" panose="020B0604020202020204" pitchFamily="34" charset="0"/>
              </a:rPr>
              <a:t>rischio </a:t>
            </a:r>
            <a:r>
              <a:rPr lang="it-IT" sz="700" dirty="0">
                <a:solidFill>
                  <a:schemeClr val="dk1"/>
                </a:solidFill>
              </a:rPr>
              <a:t>da </a:t>
            </a:r>
            <a:r>
              <a:rPr lang="it-IT" sz="700" dirty="0" smtClean="0">
                <a:solidFill>
                  <a:schemeClr val="dk1"/>
                </a:solidFill>
              </a:rPr>
              <a:t>sovraccarico biomeccanico – prevenzione patologie professionali muscolo-scheletriche nel comparto trasporti e logistica  </a:t>
            </a:r>
            <a:r>
              <a:rPr lang="it-IT" sz="700" dirty="0" smtClean="0">
                <a:latin typeface="Arial" panose="020B0604020202020204" pitchFamily="34" charset="0"/>
              </a:rPr>
              <a:t>[</a:t>
            </a:r>
            <a:r>
              <a:rPr lang="it-IT" sz="700" dirty="0">
                <a:latin typeface="Arial" panose="020B0604020202020204" pitchFamily="34" charset="0"/>
              </a:rPr>
              <a:t>data e luogo]</a:t>
            </a:r>
          </a:p>
        </p:txBody>
      </p:sp>
      <p:sp>
        <p:nvSpPr>
          <p:cNvPr id="15" name="Rettangolo 4"/>
          <p:cNvSpPr>
            <a:spLocks noChangeArrowheads="1"/>
          </p:cNvSpPr>
          <p:nvPr/>
        </p:nvSpPr>
        <p:spPr bwMode="auto">
          <a:xfrm>
            <a:off x="785786" y="857232"/>
            <a:ext cx="7286676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it-IT" i="1" dirty="0" smtClean="0"/>
              <a:t>Flussi informativi INAIL – Regioni  Aprile 2020</a:t>
            </a:r>
          </a:p>
          <a:p>
            <a:pPr>
              <a:defRPr/>
            </a:pPr>
            <a:r>
              <a:rPr lang="it-IT" i="1" dirty="0" smtClean="0"/>
              <a:t>In Sardegna presenti nel 2018  in tutto il Gruppo </a:t>
            </a:r>
            <a:r>
              <a:rPr lang="it-IT" i="1" dirty="0" err="1" smtClean="0"/>
              <a:t>Ateco</a:t>
            </a:r>
            <a:r>
              <a:rPr lang="it-IT" i="1" dirty="0" smtClean="0"/>
              <a:t> H –  N. 18.599 addetti</a:t>
            </a:r>
            <a:endParaRPr lang="it-IT" i="1" dirty="0"/>
          </a:p>
        </p:txBody>
      </p:sp>
      <p:sp>
        <p:nvSpPr>
          <p:cNvPr id="18" name="Rettangolo 3"/>
          <p:cNvSpPr>
            <a:spLocks noChangeArrowheads="1"/>
          </p:cNvSpPr>
          <p:nvPr/>
        </p:nvSpPr>
        <p:spPr bwMode="auto">
          <a:xfrm>
            <a:off x="251520" y="5157192"/>
            <a:ext cx="8496944" cy="14773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it-IT" dirty="0"/>
              <a:t>Dall’esame dei dati relativi alle </a:t>
            </a:r>
            <a:r>
              <a:rPr lang="it-IT" b="1" dirty="0">
                <a:solidFill>
                  <a:srgbClr val="002060"/>
                </a:solidFill>
              </a:rPr>
              <a:t>segnalazioni/denunce di patologie professionali </a:t>
            </a:r>
            <a:r>
              <a:rPr lang="it-IT" dirty="0"/>
              <a:t>pervenute agli </a:t>
            </a:r>
            <a:r>
              <a:rPr lang="it-IT" dirty="0" err="1"/>
              <a:t>SPreSAL</a:t>
            </a:r>
            <a:r>
              <a:rPr lang="it-IT" dirty="0"/>
              <a:t> della Sardegna e inseriti </a:t>
            </a:r>
            <a:r>
              <a:rPr lang="it-IT" dirty="0" smtClean="0"/>
              <a:t>nel Sistema </a:t>
            </a:r>
            <a:r>
              <a:rPr lang="it-IT" dirty="0"/>
              <a:t>di Sorveglianza Nazionale delle Malattie Professionali «Mal Prof» nel 2019, </a:t>
            </a:r>
            <a:r>
              <a:rPr lang="it-IT" dirty="0" smtClean="0"/>
              <a:t> </a:t>
            </a:r>
            <a:r>
              <a:rPr lang="it-IT" b="1" dirty="0" smtClean="0">
                <a:solidFill>
                  <a:srgbClr val="002060"/>
                </a:solidFill>
              </a:rPr>
              <a:t>si </a:t>
            </a:r>
            <a:r>
              <a:rPr lang="it-IT" b="1" dirty="0">
                <a:solidFill>
                  <a:srgbClr val="002060"/>
                </a:solidFill>
              </a:rPr>
              <a:t>rileva che 177 </a:t>
            </a:r>
            <a:r>
              <a:rPr lang="it-IT" dirty="0"/>
              <a:t>di queste </a:t>
            </a:r>
            <a:r>
              <a:rPr lang="it-IT" b="1" dirty="0">
                <a:solidFill>
                  <a:srgbClr val="002060"/>
                </a:solidFill>
              </a:rPr>
              <a:t>riguardano</a:t>
            </a:r>
            <a:r>
              <a:rPr lang="it-IT" dirty="0"/>
              <a:t> il settore </a:t>
            </a:r>
            <a:r>
              <a:rPr lang="it-IT" b="1" dirty="0" err="1">
                <a:solidFill>
                  <a:srgbClr val="002060"/>
                </a:solidFill>
              </a:rPr>
              <a:t>Ateco</a:t>
            </a:r>
            <a:r>
              <a:rPr lang="it-IT" b="1" dirty="0">
                <a:solidFill>
                  <a:srgbClr val="002060"/>
                </a:solidFill>
              </a:rPr>
              <a:t> H «Trasporto e magazzinaggio</a:t>
            </a:r>
            <a:r>
              <a:rPr lang="it-IT" dirty="0"/>
              <a:t>»  corrispondente all’8,2% del totale di tale anno. 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614631" y="2060848"/>
            <a:ext cx="503748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/>
              <a:t>Visto l’incremento nell’utilizzo delle piattaforme per gli </a:t>
            </a:r>
            <a:r>
              <a:rPr lang="it-IT" sz="2000" b="1" dirty="0"/>
              <a:t>acquisti on-line</a:t>
            </a:r>
            <a:r>
              <a:rPr lang="it-IT" sz="2000" dirty="0"/>
              <a:t>, detto settore sarà destinato a una notevole espansione </a:t>
            </a:r>
            <a:r>
              <a:rPr lang="it-IT" sz="2000" b="1" dirty="0"/>
              <a:t>con un sempre maggior numero di lavoratori esposti </a:t>
            </a:r>
            <a:r>
              <a:rPr lang="it-IT" sz="2000" dirty="0"/>
              <a:t>ai rischi legati a tale professione tra cui il </a:t>
            </a:r>
            <a:r>
              <a:rPr lang="it-IT" sz="2000" b="1" dirty="0"/>
              <a:t>rischio di sovraccarico biomeccanico</a:t>
            </a:r>
            <a:r>
              <a:rPr lang="it-IT" sz="2000" dirty="0"/>
              <a:t> legato alla </a:t>
            </a:r>
            <a:r>
              <a:rPr lang="it-IT" sz="2000" b="1" dirty="0"/>
              <a:t>Movimentazione manuale dei </a:t>
            </a:r>
            <a:r>
              <a:rPr lang="it-IT" sz="2000" b="1" dirty="0" smtClean="0"/>
              <a:t>carichi</a:t>
            </a:r>
            <a:r>
              <a:rPr lang="it-IT" sz="2000" dirty="0" smtClean="0"/>
              <a:t>, che rappresenta il principale rischio lavorativo in tale settore.</a:t>
            </a:r>
            <a:endParaRPr lang="it-IT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255" y="1903503"/>
            <a:ext cx="2869233" cy="2869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xmlns="" id="{72D63D6D-A836-4A80-92B3-0CCE8C100674}"/>
              </a:ext>
            </a:extLst>
          </p:cNvPr>
          <p:cNvSpPr txBox="1"/>
          <p:nvPr/>
        </p:nvSpPr>
        <p:spPr>
          <a:xfrm>
            <a:off x="564114" y="74744"/>
            <a:ext cx="127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 smtClean="0"/>
              <a:t>SPreSAL</a:t>
            </a:r>
            <a:r>
              <a:rPr lang="it-IT" sz="1400" b="1" dirty="0" smtClean="0"/>
              <a:t>  di </a:t>
            </a:r>
            <a:endParaRPr lang="it-IT" sz="1400" dirty="0"/>
          </a:p>
          <a:p>
            <a:r>
              <a:rPr lang="it-IT" sz="1400" b="1" dirty="0" smtClean="0"/>
              <a:t>Carbonia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41221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 flipV="1">
            <a:off x="115935" y="604522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xmlns="" id="{8D4382BC-63DB-4C4F-80FA-7D1E4EC7E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24" y="9367"/>
            <a:ext cx="561850" cy="604522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1475656" y="224089"/>
            <a:ext cx="768170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2327275" algn="l"/>
              </a:tabLst>
            </a:pPr>
            <a:r>
              <a:rPr lang="it-IT" sz="700" dirty="0">
                <a:latin typeface="Arial" panose="020B0604020202020204" pitchFamily="34" charset="0"/>
              </a:rPr>
              <a:t>Seminario di Avvio Piano Mirato di Prevenzione </a:t>
            </a:r>
            <a:r>
              <a:rPr lang="it-IT" sz="700" dirty="0" smtClean="0">
                <a:latin typeface="Arial" panose="020B0604020202020204" pitchFamily="34" charset="0"/>
              </a:rPr>
              <a:t> relativo al </a:t>
            </a:r>
            <a:r>
              <a:rPr lang="it-IT" sz="700" dirty="0">
                <a:latin typeface="Arial" panose="020B0604020202020204" pitchFamily="34" charset="0"/>
              </a:rPr>
              <a:t>rischio </a:t>
            </a:r>
            <a:r>
              <a:rPr lang="it-IT" sz="700" dirty="0" smtClean="0">
                <a:latin typeface="Arial" panose="020B0604020202020204" pitchFamily="34" charset="0"/>
              </a:rPr>
              <a:t> da sovraccarico biomeccanico – prevenzione patologie professionali muscolo-scheletriche nel comparto trasporti e logistica</a:t>
            </a:r>
            <a:r>
              <a:rPr lang="it-IT" sz="700" dirty="0" smtClean="0">
                <a:solidFill>
                  <a:schemeClr val="dk1"/>
                </a:solidFill>
              </a:rPr>
              <a:t> </a:t>
            </a:r>
            <a:r>
              <a:rPr lang="it-IT" sz="700" dirty="0" smtClean="0">
                <a:latin typeface="Arial" panose="020B0604020202020204" pitchFamily="34" charset="0"/>
              </a:rPr>
              <a:t>[</a:t>
            </a:r>
            <a:r>
              <a:rPr lang="it-IT" sz="700" dirty="0">
                <a:latin typeface="Arial" panose="020B0604020202020204" pitchFamily="34" charset="0"/>
              </a:rPr>
              <a:t>data e luogo]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475568" y="764704"/>
            <a:ext cx="8501122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Dall’analisi dei dati sui </a:t>
            </a:r>
            <a:r>
              <a:rPr lang="it-IT" spc="-10" dirty="0">
                <a:solidFill>
                  <a:srgbClr val="0000FF"/>
                </a:solidFill>
                <a:cs typeface="Carlito"/>
              </a:rPr>
              <a:t>flussi informativi INAIL-Regioni </a:t>
            </a:r>
            <a:r>
              <a:rPr lang="it-IT" dirty="0"/>
              <a:t>si evince la rilevanza in Sardegna delle malattie professionali del sistema </a:t>
            </a:r>
            <a:r>
              <a:rPr lang="it-IT" dirty="0" err="1"/>
              <a:t>osteomuscolare</a:t>
            </a:r>
            <a:r>
              <a:rPr lang="it-IT" dirty="0"/>
              <a:t> e del sistema nervoso periferico nel Gruppo </a:t>
            </a:r>
            <a:r>
              <a:rPr lang="it-IT" dirty="0" err="1"/>
              <a:t>Ateco</a:t>
            </a:r>
            <a:r>
              <a:rPr lang="it-IT" dirty="0"/>
              <a:t> H “Trasporto e magazzinaggio”, </a:t>
            </a:r>
            <a:r>
              <a:rPr lang="it-IT" b="1" dirty="0"/>
              <a:t>con tassi dei casi riconosciuti notevolmente più elevati rispetto a quelli nazionali</a:t>
            </a:r>
            <a:r>
              <a:rPr lang="it-IT" dirty="0"/>
              <a:t>.</a:t>
            </a:r>
          </a:p>
          <a:p>
            <a:pPr>
              <a:spcBef>
                <a:spcPts val="800"/>
              </a:spcBef>
            </a:pPr>
            <a:r>
              <a:rPr lang="it-IT" b="1" u="sng" dirty="0"/>
              <a:t>In particolare nel periodo 2010-2019, riguardo al Gruppo </a:t>
            </a:r>
            <a:r>
              <a:rPr lang="it-IT" b="1" u="sng" dirty="0" err="1"/>
              <a:t>Ateco</a:t>
            </a:r>
            <a:r>
              <a:rPr lang="it-IT" b="1" u="sng" dirty="0"/>
              <a:t> H</a:t>
            </a:r>
            <a:r>
              <a:rPr lang="it-IT" b="1" u="sng" dirty="0" smtClean="0"/>
              <a:t>:</a:t>
            </a:r>
          </a:p>
          <a:p>
            <a:pPr marL="285750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it-IT" dirty="0" smtClean="0"/>
              <a:t>sono stati </a:t>
            </a:r>
            <a:r>
              <a:rPr lang="it-IT" b="1" dirty="0" smtClean="0"/>
              <a:t>denunciati </a:t>
            </a:r>
            <a:r>
              <a:rPr lang="it-IT" sz="2000" b="1" dirty="0" smtClean="0">
                <a:solidFill>
                  <a:srgbClr val="FF0000"/>
                </a:solidFill>
              </a:rPr>
              <a:t>1961</a:t>
            </a:r>
            <a:r>
              <a:rPr lang="it-IT" b="1" dirty="0" smtClean="0"/>
              <a:t> casi </a:t>
            </a:r>
            <a:r>
              <a:rPr lang="it-IT" dirty="0" smtClean="0"/>
              <a:t>di patologie professionali del sistema osteomuscolare e del sistema nervoso periferico, </a:t>
            </a:r>
            <a:r>
              <a:rPr lang="it-IT" b="1" dirty="0" smtClean="0"/>
              <a:t>di cui: </a:t>
            </a:r>
          </a:p>
          <a:p>
            <a:pPr marL="285750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it-IT" sz="2000" b="1" dirty="0" smtClean="0">
                <a:solidFill>
                  <a:srgbClr val="FF0000"/>
                </a:solidFill>
              </a:rPr>
              <a:t>1755</a:t>
            </a:r>
            <a:r>
              <a:rPr lang="it-IT" b="1" dirty="0" smtClean="0"/>
              <a:t> casi relativi al settore H49</a:t>
            </a:r>
            <a:r>
              <a:rPr lang="it-IT" dirty="0" smtClean="0"/>
              <a:t>, </a:t>
            </a:r>
          </a:p>
          <a:p>
            <a:pPr marL="285750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it-IT" sz="2000" b="1" dirty="0" smtClean="0">
                <a:solidFill>
                  <a:srgbClr val="FF0000"/>
                </a:solidFill>
              </a:rPr>
              <a:t>197</a:t>
            </a:r>
            <a:r>
              <a:rPr lang="it-IT" b="1" dirty="0" smtClean="0"/>
              <a:t> casi al settore H52</a:t>
            </a:r>
            <a:r>
              <a:rPr lang="it-IT" dirty="0" smtClean="0"/>
              <a:t>, </a:t>
            </a:r>
          </a:p>
          <a:p>
            <a:pPr marL="285750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it-IT" b="1" dirty="0" smtClean="0">
                <a:solidFill>
                  <a:srgbClr val="FF0000"/>
                </a:solidFill>
              </a:rPr>
              <a:t>6</a:t>
            </a:r>
            <a:r>
              <a:rPr lang="it-IT" b="1" dirty="0" smtClean="0"/>
              <a:t> casi al settore H 53, </a:t>
            </a:r>
          </a:p>
          <a:p>
            <a:pPr marL="285750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it-IT" b="1" dirty="0" smtClean="0">
                <a:solidFill>
                  <a:srgbClr val="FF0000"/>
                </a:solidFill>
              </a:rPr>
              <a:t>3</a:t>
            </a:r>
            <a:r>
              <a:rPr lang="it-IT" b="1" dirty="0" smtClean="0"/>
              <a:t> casi relativi al settore H50</a:t>
            </a:r>
            <a:r>
              <a:rPr lang="it-IT" dirty="0" smtClean="0"/>
              <a:t>.</a:t>
            </a:r>
            <a:endParaRPr lang="it-IT" dirty="0"/>
          </a:p>
          <a:p>
            <a:endParaRPr lang="it-IT" dirty="0" smtClean="0"/>
          </a:p>
          <a:p>
            <a:r>
              <a:rPr lang="it-IT" dirty="0"/>
              <a:t>S</a:t>
            </a:r>
            <a:r>
              <a:rPr lang="it-IT" dirty="0" smtClean="0"/>
              <a:t>ono </a:t>
            </a:r>
            <a:r>
              <a:rPr lang="it-IT" dirty="0"/>
              <a:t>stati </a:t>
            </a:r>
            <a:r>
              <a:rPr lang="it-IT" b="1" dirty="0"/>
              <a:t>riconosciuti </a:t>
            </a:r>
            <a:r>
              <a:rPr lang="it-IT" sz="2000" b="1" dirty="0">
                <a:solidFill>
                  <a:srgbClr val="FF0000"/>
                </a:solidFill>
              </a:rPr>
              <a:t>884</a:t>
            </a:r>
            <a:r>
              <a:rPr lang="it-IT" b="1" dirty="0"/>
              <a:t> casi </a:t>
            </a:r>
            <a:r>
              <a:rPr lang="it-IT" dirty="0"/>
              <a:t>di patologie professionali del sistema osteomuscolare e del sistema nervoso periferico, di </a:t>
            </a:r>
            <a:r>
              <a:rPr lang="it-IT" dirty="0" smtClean="0"/>
              <a:t>cui: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 </a:t>
            </a:r>
            <a:r>
              <a:rPr lang="it-IT" sz="2000" b="1" dirty="0">
                <a:solidFill>
                  <a:srgbClr val="002060"/>
                </a:solidFill>
              </a:rPr>
              <a:t>771</a:t>
            </a:r>
            <a:r>
              <a:rPr lang="it-IT" b="1" dirty="0">
                <a:solidFill>
                  <a:srgbClr val="002060"/>
                </a:solidFill>
              </a:rPr>
              <a:t> casi relativi al settore H49 </a:t>
            </a:r>
            <a:r>
              <a:rPr lang="it-IT" dirty="0"/>
              <a:t>con un </a:t>
            </a:r>
            <a:r>
              <a:rPr lang="it-IT" b="1" dirty="0"/>
              <a:t>tasso regionale del 6,72‰ vs 0,76 del tasso nazionale</a:t>
            </a:r>
            <a:r>
              <a:rPr lang="it-IT" dirty="0"/>
              <a:t>, 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b="1" dirty="0" smtClean="0">
                <a:solidFill>
                  <a:srgbClr val="002060"/>
                </a:solidFill>
              </a:rPr>
              <a:t>112</a:t>
            </a:r>
            <a:r>
              <a:rPr lang="it-IT" b="1" dirty="0" smtClean="0">
                <a:solidFill>
                  <a:srgbClr val="002060"/>
                </a:solidFill>
              </a:rPr>
              <a:t> </a:t>
            </a:r>
            <a:r>
              <a:rPr lang="it-IT" b="1" dirty="0">
                <a:solidFill>
                  <a:srgbClr val="002060"/>
                </a:solidFill>
              </a:rPr>
              <a:t>casi relativi al settore H52 </a:t>
            </a:r>
            <a:r>
              <a:rPr lang="it-IT" dirty="0"/>
              <a:t>con un</a:t>
            </a:r>
            <a:r>
              <a:rPr lang="it-IT" b="1" dirty="0"/>
              <a:t> tasso regionale del 2,66‰ vs 0,95 del tasso nazionale</a:t>
            </a:r>
            <a:r>
              <a:rPr lang="it-IT" dirty="0"/>
              <a:t>, e 1 caso relativo al settore H50.</a:t>
            </a:r>
          </a:p>
          <a:p>
            <a:pPr algn="ctr"/>
            <a:endParaRPr lang="it-IT" sz="1600" u="sng" dirty="0" smtClean="0"/>
          </a:p>
          <a:p>
            <a:endParaRPr lang="it-IT" dirty="0" smtClean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773961"/>
            <a:ext cx="1872208" cy="1872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xmlns="" id="{72D63D6D-A836-4A80-92B3-0CCE8C100674}"/>
              </a:ext>
            </a:extLst>
          </p:cNvPr>
          <p:cNvSpPr txBox="1"/>
          <p:nvPr/>
        </p:nvSpPr>
        <p:spPr>
          <a:xfrm>
            <a:off x="564114" y="74744"/>
            <a:ext cx="127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 smtClean="0"/>
              <a:t>SPreSAL</a:t>
            </a:r>
            <a:r>
              <a:rPr lang="it-IT" sz="1400" b="1" dirty="0" smtClean="0"/>
              <a:t>  di </a:t>
            </a:r>
            <a:endParaRPr lang="it-IT" sz="1400" dirty="0"/>
          </a:p>
          <a:p>
            <a:r>
              <a:rPr lang="it-IT" sz="1400" b="1" dirty="0" smtClean="0"/>
              <a:t>Carbonia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351236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 flipV="1">
            <a:off x="115935" y="604522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xmlns="" id="{8D4382BC-63DB-4C4F-80FA-7D1E4EC7E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0"/>
            <a:ext cx="561850" cy="604522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1403648" y="304439"/>
            <a:ext cx="76328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2244725" algn="l"/>
              </a:tabLst>
            </a:pPr>
            <a:r>
              <a:rPr lang="it-IT" sz="700" dirty="0">
                <a:latin typeface="Arial" panose="020B0604020202020204" pitchFamily="34" charset="0"/>
              </a:rPr>
              <a:t>Seminario di Avvio Piano Mirato di Prevenzione </a:t>
            </a:r>
            <a:r>
              <a:rPr lang="it-IT" sz="700" dirty="0" smtClean="0">
                <a:latin typeface="Arial" panose="020B0604020202020204" pitchFamily="34" charset="0"/>
              </a:rPr>
              <a:t> relativo al </a:t>
            </a:r>
            <a:r>
              <a:rPr lang="it-IT" sz="700" dirty="0">
                <a:latin typeface="Arial" panose="020B0604020202020204" pitchFamily="34" charset="0"/>
              </a:rPr>
              <a:t>rischio </a:t>
            </a:r>
            <a:r>
              <a:rPr lang="it-IT" sz="700" dirty="0" smtClean="0">
                <a:latin typeface="Arial" panose="020B0604020202020204" pitchFamily="34" charset="0"/>
              </a:rPr>
              <a:t> da sovraccarico biomeccanico-prevenzione patologie professionali muscolo-scheletriche nel comparto trasporti e logistica</a:t>
            </a:r>
            <a:r>
              <a:rPr lang="it-IT" sz="700" dirty="0" smtClean="0">
                <a:solidFill>
                  <a:schemeClr val="dk1"/>
                </a:solidFill>
              </a:rPr>
              <a:t> </a:t>
            </a:r>
            <a:r>
              <a:rPr lang="it-IT" sz="700" dirty="0" smtClean="0">
                <a:latin typeface="Arial" panose="020B0604020202020204" pitchFamily="34" charset="0"/>
              </a:rPr>
              <a:t>[</a:t>
            </a:r>
            <a:r>
              <a:rPr lang="it-IT" sz="700" dirty="0">
                <a:latin typeface="Arial" panose="020B0604020202020204" pitchFamily="34" charset="0"/>
              </a:rPr>
              <a:t>data e luogo]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428596" y="1071546"/>
            <a:ext cx="8215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u="sng" dirty="0"/>
          </a:p>
        </p:txBody>
      </p:sp>
      <p:sp>
        <p:nvSpPr>
          <p:cNvPr id="13" name="Rettangolo 12"/>
          <p:cNvSpPr/>
          <p:nvPr/>
        </p:nvSpPr>
        <p:spPr>
          <a:xfrm>
            <a:off x="428596" y="2214554"/>
            <a:ext cx="8215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428596" y="1440878"/>
            <a:ext cx="813690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400" dirty="0"/>
              <a:t>Da queste evidenze è emersa la necessità di realizzare un Piano Mirato di Prevenzione </a:t>
            </a:r>
            <a:r>
              <a:rPr lang="it-IT" sz="2400" dirty="0" smtClean="0"/>
              <a:t>(PMP), come </a:t>
            </a:r>
            <a:r>
              <a:rPr lang="it-IT" sz="2400" b="1" dirty="0"/>
              <a:t>misura di contrasto </a:t>
            </a:r>
            <a:r>
              <a:rPr lang="it-IT" sz="2400" dirty="0"/>
              <a:t>alle malattie professionali muscolo scheletriche </a:t>
            </a:r>
            <a:r>
              <a:rPr lang="it-IT" sz="2400" b="1" dirty="0"/>
              <a:t>nel comparto trasporti e logistica della Sardegna</a:t>
            </a:r>
            <a:r>
              <a:rPr lang="it-IT" sz="2400" dirty="0"/>
              <a:t>, </a:t>
            </a:r>
            <a:r>
              <a:rPr lang="it-IT" sz="2800" dirty="0" smtClean="0"/>
              <a:t>«</a:t>
            </a:r>
            <a:r>
              <a:rPr lang="it-IT" sz="2800" b="1" dirty="0" smtClean="0">
                <a:solidFill>
                  <a:schemeClr val="tx2"/>
                </a:solidFill>
              </a:rPr>
              <a:t>Mirato»</a:t>
            </a:r>
            <a:r>
              <a:rPr lang="it-IT" sz="2800" dirty="0" smtClean="0"/>
              <a:t> </a:t>
            </a:r>
            <a:r>
              <a:rPr lang="it-IT" sz="2400" dirty="0"/>
              <a:t>alla </a:t>
            </a:r>
            <a:r>
              <a:rPr lang="it-IT" sz="2400" i="1" u="sng" dirty="0"/>
              <a:t>riduzione del sovraccarico biomeccanico nei lavoratori delle  imprese di questo comparto.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244" y="4077072"/>
            <a:ext cx="3560763" cy="198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xmlns="" id="{72D63D6D-A836-4A80-92B3-0CCE8C100674}"/>
              </a:ext>
            </a:extLst>
          </p:cNvPr>
          <p:cNvSpPr txBox="1"/>
          <p:nvPr/>
        </p:nvSpPr>
        <p:spPr>
          <a:xfrm>
            <a:off x="564114" y="74744"/>
            <a:ext cx="127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 smtClean="0"/>
              <a:t>SPreSAL</a:t>
            </a:r>
            <a:r>
              <a:rPr lang="it-IT" sz="1400" b="1" dirty="0" smtClean="0"/>
              <a:t>  di </a:t>
            </a:r>
            <a:endParaRPr lang="it-IT" sz="1400" dirty="0"/>
          </a:p>
          <a:p>
            <a:r>
              <a:rPr lang="it-IT" sz="1400" b="1" dirty="0" smtClean="0"/>
              <a:t>Carbonia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299422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 flipV="1">
            <a:off x="115935" y="604522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xmlns="" id="{8D4382BC-63DB-4C4F-80FA-7D1E4EC7E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0"/>
            <a:ext cx="561850" cy="604522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2222276" y="254146"/>
            <a:ext cx="66967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700" dirty="0">
                <a:latin typeface="Arial" panose="020B0604020202020204" pitchFamily="34" charset="0"/>
              </a:rPr>
              <a:t>Seminario di Avvio Piano Mirato di Prevenzione  </a:t>
            </a:r>
            <a:r>
              <a:rPr lang="it-IT" sz="700" dirty="0" err="1" smtClean="0">
                <a:latin typeface="Arial" panose="020B0604020202020204" pitchFamily="34" charset="0"/>
              </a:rPr>
              <a:t>ralativo</a:t>
            </a:r>
            <a:r>
              <a:rPr lang="it-IT" sz="700" dirty="0" smtClean="0">
                <a:latin typeface="Arial" panose="020B0604020202020204" pitchFamily="34" charset="0"/>
              </a:rPr>
              <a:t> al rischio sovraccarico biomeccanico – prevenzione patologie professionali muscoloscheletriche nel  comparto trasporti e logistica   [data </a:t>
            </a:r>
            <a:r>
              <a:rPr lang="it-IT" sz="700" dirty="0">
                <a:latin typeface="Arial" panose="020B0604020202020204" pitchFamily="34" charset="0"/>
              </a:rPr>
              <a:t>e luogo]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285720" y="1000108"/>
            <a:ext cx="19365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u="sng" dirty="0" smtClean="0"/>
              <a:t>Fase 1 - Assistenza</a:t>
            </a:r>
            <a:endParaRPr lang="it-IT" b="1" u="sng" dirty="0"/>
          </a:p>
        </p:txBody>
      </p:sp>
      <p:sp>
        <p:nvSpPr>
          <p:cNvPr id="13" name="Rettangolo 12"/>
          <p:cNvSpPr/>
          <p:nvPr/>
        </p:nvSpPr>
        <p:spPr>
          <a:xfrm>
            <a:off x="642910" y="1571612"/>
            <a:ext cx="26011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u="sng" dirty="0" smtClean="0"/>
              <a:t>Attività 1</a:t>
            </a:r>
            <a:r>
              <a:rPr lang="it-IT" dirty="0" smtClean="0"/>
              <a:t> – </a:t>
            </a:r>
            <a:r>
              <a:rPr lang="it-IT" u="sng" dirty="0" smtClean="0"/>
              <a:t>Progettazione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14" name="Freccia a destra 13"/>
          <p:cNvSpPr/>
          <p:nvPr/>
        </p:nvSpPr>
        <p:spPr>
          <a:xfrm>
            <a:off x="3214678" y="1785926"/>
            <a:ext cx="428628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14"/>
          <p:cNvSpPr/>
          <p:nvPr/>
        </p:nvSpPr>
        <p:spPr>
          <a:xfrm>
            <a:off x="3714744" y="1571612"/>
            <a:ext cx="53217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da parte del Gruppo di Lavoro (</a:t>
            </a:r>
            <a:r>
              <a:rPr lang="it-IT" dirty="0" err="1" smtClean="0"/>
              <a:t>GdL</a:t>
            </a:r>
            <a:r>
              <a:rPr lang="it-IT" dirty="0" smtClean="0"/>
              <a:t>) costituito (con Determinazione n. 10 dell’11.01.21) da rappresentanti:</a:t>
            </a:r>
          </a:p>
          <a:p>
            <a:pPr marL="179388" indent="-179388">
              <a:buFontTx/>
              <a:buChar char="-"/>
            </a:pPr>
            <a:r>
              <a:rPr lang="it-IT" dirty="0" smtClean="0"/>
              <a:t>dell’Assessorato dell’Igiene e Sanità e    dell’Assistenza Sociale</a:t>
            </a:r>
          </a:p>
          <a:p>
            <a:pPr marL="179388" indent="-179388"/>
            <a:r>
              <a:rPr lang="it-IT" dirty="0" smtClean="0"/>
              <a:t>- 	degli </a:t>
            </a:r>
            <a:r>
              <a:rPr lang="it-IT" dirty="0" err="1" smtClean="0"/>
              <a:t>SPreSAL</a:t>
            </a:r>
            <a:r>
              <a:rPr lang="it-IT" dirty="0" smtClean="0"/>
              <a:t> dei Dipartimenti di Prevenzione</a:t>
            </a:r>
          </a:p>
          <a:p>
            <a:pPr marL="179388" indent="-179388"/>
            <a:r>
              <a:rPr lang="it-IT" dirty="0" smtClean="0"/>
              <a:t>-	dell’ INAIL Direzione Regionale Sardegna </a:t>
            </a:r>
            <a:endParaRPr lang="it-IT" dirty="0"/>
          </a:p>
        </p:txBody>
      </p:sp>
      <p:sp>
        <p:nvSpPr>
          <p:cNvPr id="16" name="Freccia in giù 15"/>
          <p:cNvSpPr/>
          <p:nvPr/>
        </p:nvSpPr>
        <p:spPr>
          <a:xfrm>
            <a:off x="2357422" y="1928802"/>
            <a:ext cx="142876" cy="17859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16"/>
          <p:cNvSpPr/>
          <p:nvPr/>
        </p:nvSpPr>
        <p:spPr>
          <a:xfrm>
            <a:off x="642910" y="3929066"/>
            <a:ext cx="792961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lphaLcParenR"/>
            </a:pPr>
            <a:r>
              <a:rPr lang="it-IT" b="1" dirty="0" smtClean="0"/>
              <a:t>Definizione delle modalità di coinvolgimento delle imprese del comparto trasporti e logistica della Sardegna</a:t>
            </a:r>
          </a:p>
          <a:p>
            <a:pPr marL="625475" indent="-268288" algn="just">
              <a:buFont typeface="Wingdings" pitchFamily="2" charset="2"/>
              <a:buChar char="ü"/>
            </a:pPr>
            <a:r>
              <a:rPr lang="it-IT" dirty="0" smtClean="0"/>
              <a:t>definizione delle modalità da adottare da parte di ciascun </a:t>
            </a:r>
            <a:r>
              <a:rPr lang="it-IT" dirty="0" err="1" smtClean="0"/>
              <a:t>SpreSAL</a:t>
            </a:r>
            <a:r>
              <a:rPr lang="it-IT" dirty="0" smtClean="0"/>
              <a:t> per        coinvolgere le imprese </a:t>
            </a:r>
            <a:r>
              <a:rPr lang="it-IT" b="1" dirty="0" smtClean="0">
                <a:solidFill>
                  <a:srgbClr val="FF0000"/>
                </a:solidFill>
              </a:rPr>
              <a:t>del comparto trasporti e logistica </a:t>
            </a:r>
            <a:r>
              <a:rPr lang="it-IT" dirty="0" smtClean="0"/>
              <a:t>che svolgono attività </a:t>
            </a:r>
            <a:r>
              <a:rPr lang="it-IT" b="1" dirty="0" smtClean="0">
                <a:solidFill>
                  <a:srgbClr val="FF0000"/>
                </a:solidFill>
              </a:rPr>
              <a:t>di movimentazione manuale dei carichi</a:t>
            </a:r>
            <a:r>
              <a:rPr lang="it-IT" dirty="0" smtClean="0"/>
              <a:t>, avvalendosi della collaborazione di Associazioni di categoria/Organizzazioni Sindacali/Organismi paritetici.</a:t>
            </a:r>
            <a:endParaRPr lang="it-IT" b="1" dirty="0"/>
          </a:p>
        </p:txBody>
      </p:sp>
      <p:sp>
        <p:nvSpPr>
          <p:cNvPr id="18" name="Rettangolo 17"/>
          <p:cNvSpPr/>
          <p:nvPr/>
        </p:nvSpPr>
        <p:spPr>
          <a:xfrm>
            <a:off x="2928926" y="714356"/>
            <a:ext cx="3529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u="sng" dirty="0" smtClean="0"/>
              <a:t>Piano Mirato di Prevenzione (PMP)</a:t>
            </a:r>
            <a:endParaRPr lang="it-IT" dirty="0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xmlns="" id="{72D63D6D-A836-4A80-92B3-0CCE8C100674}"/>
              </a:ext>
            </a:extLst>
          </p:cNvPr>
          <p:cNvSpPr txBox="1"/>
          <p:nvPr/>
        </p:nvSpPr>
        <p:spPr>
          <a:xfrm>
            <a:off x="564114" y="74744"/>
            <a:ext cx="127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 smtClean="0"/>
              <a:t>SPreSAL</a:t>
            </a:r>
            <a:r>
              <a:rPr lang="it-IT" sz="1400" b="1" dirty="0" smtClean="0"/>
              <a:t>  di </a:t>
            </a:r>
            <a:endParaRPr lang="it-IT" sz="1400" dirty="0"/>
          </a:p>
          <a:p>
            <a:r>
              <a:rPr lang="it-IT" sz="1400" b="1" dirty="0" smtClean="0"/>
              <a:t>Carbonia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299422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 flipV="1">
            <a:off x="115935" y="604522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xmlns="" id="{8D4382BC-63DB-4C4F-80FA-7D1E4EC7E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0"/>
            <a:ext cx="561850" cy="604522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2100770" y="248630"/>
            <a:ext cx="66967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700" dirty="0">
                <a:latin typeface="Arial" panose="020B0604020202020204" pitchFamily="34" charset="0"/>
              </a:rPr>
              <a:t>Seminario di Avvio Piano Mirato di Prevenzione  </a:t>
            </a:r>
            <a:r>
              <a:rPr lang="it-IT" sz="700" dirty="0" smtClean="0">
                <a:latin typeface="Arial" panose="020B0604020202020204" pitchFamily="34" charset="0"/>
              </a:rPr>
              <a:t>relativo </a:t>
            </a:r>
            <a:r>
              <a:rPr lang="it-IT" sz="700" dirty="0">
                <a:latin typeface="Arial" panose="020B0604020202020204" pitchFamily="34" charset="0"/>
              </a:rPr>
              <a:t>al rischio sovraccarico biomeccanico – prevenzione patologie professionali muscoloscheletriche nel  comparto trasporti e logistica   [data e luogo]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357158" y="1071546"/>
            <a:ext cx="8286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smtClean="0"/>
              <a:t>b) Esame di buone pratiche e redazione del relativo documento:</a:t>
            </a:r>
          </a:p>
          <a:p>
            <a:endParaRPr lang="it-IT" dirty="0"/>
          </a:p>
        </p:txBody>
      </p:sp>
      <p:sp>
        <p:nvSpPr>
          <p:cNvPr id="13" name="Rettangolo 12"/>
          <p:cNvSpPr/>
          <p:nvPr/>
        </p:nvSpPr>
        <p:spPr>
          <a:xfrm>
            <a:off x="539552" y="1571612"/>
            <a:ext cx="7890100" cy="5169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u="sng" dirty="0" smtClean="0">
                <a:solidFill>
                  <a:srgbClr val="FF0000"/>
                </a:solidFill>
              </a:rPr>
              <a:t>il </a:t>
            </a:r>
            <a:r>
              <a:rPr lang="it-IT" u="sng" dirty="0" err="1" smtClean="0">
                <a:solidFill>
                  <a:srgbClr val="FF0000"/>
                </a:solidFill>
              </a:rPr>
              <a:t>GdL</a:t>
            </a:r>
            <a:r>
              <a:rPr lang="it-IT" u="sng" dirty="0" smtClean="0">
                <a:solidFill>
                  <a:srgbClr val="FF0000"/>
                </a:solidFill>
              </a:rPr>
              <a:t> ha effettuato</a:t>
            </a:r>
            <a:r>
              <a:rPr lang="it-IT" dirty="0" smtClean="0"/>
              <a:t>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dirty="0" smtClean="0"/>
              <a:t>Linee </a:t>
            </a:r>
            <a:r>
              <a:rPr lang="it-IT" dirty="0"/>
              <a:t>di indirizzo per l’applicazione del Titolo VI del D. </a:t>
            </a:r>
            <a:r>
              <a:rPr lang="it-IT" dirty="0" err="1"/>
              <a:t>Lgs</a:t>
            </a:r>
            <a:r>
              <a:rPr lang="it-IT" dirty="0"/>
              <a:t>. 81/08 e per la valutazione e gestione del rischio connesso alla movimentazione manuale dei carichi (MMC</a:t>
            </a:r>
            <a:r>
              <a:rPr lang="it-IT" dirty="0" smtClean="0"/>
              <a:t>)</a:t>
            </a:r>
          </a:p>
          <a:p>
            <a:endParaRPr lang="it-IT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dirty="0" smtClean="0"/>
              <a:t>Linee </a:t>
            </a:r>
            <a:r>
              <a:rPr lang="it-IT" dirty="0"/>
              <a:t>di indirizzo per la prevenzione delle patologie muscolo scheletriche connesse con movimenti e sforzi ripetuti degli arti superiori - PNP </a:t>
            </a:r>
            <a:r>
              <a:rPr lang="it-IT" dirty="0" smtClean="0"/>
              <a:t>2014-2018</a:t>
            </a:r>
          </a:p>
          <a:p>
            <a:pPr algn="just"/>
            <a:endParaRPr lang="it-IT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dirty="0"/>
              <a:t>“Linee Guida Regionali per la prevenzione delle patologie muscolo scheletriche connesse con movimenti e sforzi ripetuti degli arti superiori” - 2015 (Aggiornamento Decreto Direttore Generale Sanità n. 3958 del </a:t>
            </a:r>
            <a:r>
              <a:rPr lang="it-IT" dirty="0" smtClean="0"/>
              <a:t>22/04/2009</a:t>
            </a:r>
          </a:p>
          <a:p>
            <a:pPr algn="just"/>
            <a:endParaRPr lang="it-IT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dirty="0"/>
              <a:t>Il sovraccarico biomeccanico degli arti superiori: un rischio sottovalutato - Guida per le </a:t>
            </a:r>
            <a:r>
              <a:rPr lang="it-IT" dirty="0" smtClean="0"/>
              <a:t>imprese</a:t>
            </a:r>
          </a:p>
          <a:p>
            <a:pPr algn="just"/>
            <a:endParaRPr lang="it-IT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dirty="0"/>
              <a:t>Linee guida per la sorveglianza sanitaria dei lavoratori esposti a rischio da movimenti ripetuti degli arti superiori (Regione </a:t>
            </a:r>
            <a:r>
              <a:rPr lang="it-IT" dirty="0" smtClean="0"/>
              <a:t>Veneto)</a:t>
            </a:r>
          </a:p>
          <a:p>
            <a:pPr algn="just"/>
            <a:endParaRPr lang="it-IT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xmlns="" id="{72D63D6D-A836-4A80-92B3-0CCE8C100674}"/>
              </a:ext>
            </a:extLst>
          </p:cNvPr>
          <p:cNvSpPr txBox="1"/>
          <p:nvPr/>
        </p:nvSpPr>
        <p:spPr>
          <a:xfrm>
            <a:off x="564114" y="74744"/>
            <a:ext cx="127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 smtClean="0"/>
              <a:t>SPreSAL</a:t>
            </a:r>
            <a:r>
              <a:rPr lang="it-IT" sz="1400" b="1" dirty="0" smtClean="0"/>
              <a:t>  di </a:t>
            </a:r>
            <a:endParaRPr lang="it-IT" sz="1400" dirty="0"/>
          </a:p>
          <a:p>
            <a:r>
              <a:rPr lang="it-IT" sz="1400" b="1" dirty="0" smtClean="0"/>
              <a:t>Carbonia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299422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 flipV="1">
            <a:off x="115935" y="604522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xmlns="" id="{8D4382BC-63DB-4C4F-80FA-7D1E4EC7E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0"/>
            <a:ext cx="561850" cy="604522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2100770" y="248630"/>
            <a:ext cx="66967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700" dirty="0">
                <a:latin typeface="Arial" panose="020B0604020202020204" pitchFamily="34" charset="0"/>
              </a:rPr>
              <a:t>Seminario di Avvio Piano Mirato di Prevenzione  </a:t>
            </a:r>
            <a:r>
              <a:rPr lang="it-IT" sz="700" dirty="0" smtClean="0">
                <a:latin typeface="Arial" panose="020B0604020202020204" pitchFamily="34" charset="0"/>
              </a:rPr>
              <a:t>relativo </a:t>
            </a:r>
            <a:r>
              <a:rPr lang="it-IT" sz="700" dirty="0">
                <a:latin typeface="Arial" panose="020B0604020202020204" pitchFamily="34" charset="0"/>
              </a:rPr>
              <a:t>al rischio sovraccarico biomeccanico – prevenzione patologie professionali muscoloscheletriche nel  comparto trasporti e logistica   [data e luogo]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357158" y="1071546"/>
            <a:ext cx="8286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smtClean="0"/>
              <a:t>b) Esame di buone pratiche e redazione del relativo documento:</a:t>
            </a:r>
          </a:p>
          <a:p>
            <a:endParaRPr lang="it-IT" dirty="0"/>
          </a:p>
        </p:txBody>
      </p:sp>
      <p:sp>
        <p:nvSpPr>
          <p:cNvPr id="13" name="Rettangolo 12"/>
          <p:cNvSpPr/>
          <p:nvPr/>
        </p:nvSpPr>
        <p:spPr>
          <a:xfrm>
            <a:off x="714348" y="1571612"/>
            <a:ext cx="771530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u="sng" dirty="0" smtClean="0">
                <a:solidFill>
                  <a:srgbClr val="FF0000"/>
                </a:solidFill>
              </a:rPr>
              <a:t>il </a:t>
            </a:r>
            <a:r>
              <a:rPr lang="it-IT" u="sng" dirty="0" err="1" smtClean="0">
                <a:solidFill>
                  <a:srgbClr val="FF0000"/>
                </a:solidFill>
              </a:rPr>
              <a:t>GdL</a:t>
            </a:r>
            <a:r>
              <a:rPr lang="it-IT" u="sng" dirty="0" smtClean="0">
                <a:solidFill>
                  <a:srgbClr val="FF0000"/>
                </a:solidFill>
              </a:rPr>
              <a:t> ha effettuato</a:t>
            </a:r>
            <a:r>
              <a:rPr lang="it-IT" dirty="0" smtClean="0"/>
              <a:t>:</a:t>
            </a:r>
          </a:p>
          <a:p>
            <a:pPr algn="just"/>
            <a:endParaRPr lang="it-IT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dirty="0"/>
              <a:t>Opuscolo “STOP - Pensa, poi solleva</a:t>
            </a:r>
            <a:r>
              <a:rPr lang="it-IT" dirty="0" smtClean="0"/>
              <a:t>”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it-IT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dirty="0"/>
              <a:t>La gestione del rischio da movimentazione di carichi nel settore della logistica. Guida per le </a:t>
            </a:r>
            <a:r>
              <a:rPr lang="it-IT" dirty="0" smtClean="0"/>
              <a:t>imprese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it-IT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dirty="0"/>
              <a:t>Salute e sicurezza del lavoro nella movimentazione delle merci - Linee informative per la </a:t>
            </a:r>
            <a:r>
              <a:rPr lang="it-IT" dirty="0" smtClean="0"/>
              <a:t>prevenzione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it-IT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dirty="0"/>
              <a:t>Pubblicazioni dell’Agenzia europea per la sicurezza e la salute sul lavoro</a:t>
            </a:r>
          </a:p>
        </p:txBody>
      </p:sp>
      <p:sp>
        <p:nvSpPr>
          <p:cNvPr id="14" name="Freccia in giù 13"/>
          <p:cNvSpPr/>
          <p:nvPr/>
        </p:nvSpPr>
        <p:spPr>
          <a:xfrm>
            <a:off x="4429124" y="4786322"/>
            <a:ext cx="285752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14"/>
          <p:cNvSpPr/>
          <p:nvPr/>
        </p:nvSpPr>
        <p:spPr>
          <a:xfrm>
            <a:off x="714348" y="5286388"/>
            <a:ext cx="7715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 algn="just">
              <a:buFont typeface="Wingdings" pitchFamily="2" charset="2"/>
              <a:buChar char="ü"/>
            </a:pPr>
            <a:r>
              <a:rPr lang="it-IT" dirty="0" smtClean="0"/>
              <a:t>redazione Documento di buone pratiche da presentare e condividere nei seminari di avvio e, successivamente, da pubblicare nei siti web istituzionali della Regione e delle ASL.</a:t>
            </a:r>
            <a:endParaRPr lang="it-IT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xmlns="" id="{72D63D6D-A836-4A80-92B3-0CCE8C100674}"/>
              </a:ext>
            </a:extLst>
          </p:cNvPr>
          <p:cNvSpPr txBox="1"/>
          <p:nvPr/>
        </p:nvSpPr>
        <p:spPr>
          <a:xfrm>
            <a:off x="564114" y="74744"/>
            <a:ext cx="127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 smtClean="0"/>
              <a:t>SPreSAL</a:t>
            </a:r>
            <a:r>
              <a:rPr lang="it-IT" sz="1400" b="1" dirty="0" smtClean="0"/>
              <a:t>  di </a:t>
            </a:r>
            <a:endParaRPr lang="it-IT" sz="1400" dirty="0"/>
          </a:p>
          <a:p>
            <a:r>
              <a:rPr lang="it-IT" sz="1400" b="1" dirty="0" smtClean="0"/>
              <a:t>Carbonia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409025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 flipV="1">
            <a:off x="115935" y="604522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xmlns="" id="{8D4382BC-63DB-4C4F-80FA-7D1E4EC7E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0"/>
            <a:ext cx="561850" cy="604522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2132159" y="302261"/>
            <a:ext cx="669674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700" dirty="0">
                <a:latin typeface="Arial" panose="020B0604020202020204" pitchFamily="34" charset="0"/>
              </a:rPr>
              <a:t>Seminario di Avvio Piano Mirato di Prevenzione  </a:t>
            </a:r>
            <a:r>
              <a:rPr lang="it-IT" sz="700" dirty="0" err="1">
                <a:latin typeface="Arial" panose="020B0604020202020204" pitchFamily="34" charset="0"/>
              </a:rPr>
              <a:t>ralativo</a:t>
            </a:r>
            <a:r>
              <a:rPr lang="it-IT" sz="700" dirty="0">
                <a:latin typeface="Arial" panose="020B0604020202020204" pitchFamily="34" charset="0"/>
              </a:rPr>
              <a:t> al rischio sovraccarico biomeccanico – prevenzione patologie professionali muscoloscheletriche nel  comparto trasporti e logistica   [data e luogo]</a:t>
            </a:r>
          </a:p>
          <a:p>
            <a:pPr algn="ctr"/>
            <a:r>
              <a:rPr lang="it-IT" sz="700" dirty="0" smtClean="0">
                <a:latin typeface="Arial" panose="020B0604020202020204" pitchFamily="34" charset="0"/>
              </a:rPr>
              <a:t>]</a:t>
            </a:r>
            <a:endParaRPr lang="it-IT" sz="700" dirty="0">
              <a:latin typeface="Arial" panose="020B0604020202020204" pitchFamily="34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352526" y="1785988"/>
            <a:ext cx="8286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smtClean="0"/>
              <a:t>c) Predisposizione della scheda di autovalutazione</a:t>
            </a:r>
            <a:endParaRPr lang="it-IT" b="1" dirty="0"/>
          </a:p>
        </p:txBody>
      </p:sp>
      <p:sp>
        <p:nvSpPr>
          <p:cNvPr id="13" name="Rettangolo 12"/>
          <p:cNvSpPr/>
          <p:nvPr/>
        </p:nvSpPr>
        <p:spPr>
          <a:xfrm>
            <a:off x="667370" y="2564904"/>
            <a:ext cx="781943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u="sng" dirty="0" smtClean="0"/>
              <a:t>Il </a:t>
            </a:r>
            <a:r>
              <a:rPr lang="it-IT" u="sng" dirty="0" err="1" smtClean="0"/>
              <a:t>GdL</a:t>
            </a:r>
            <a:r>
              <a:rPr lang="it-IT" u="sng" dirty="0" smtClean="0"/>
              <a:t> ha predisposto:</a:t>
            </a:r>
          </a:p>
          <a:p>
            <a:pPr algn="just"/>
            <a:endParaRPr lang="it-IT" dirty="0" smtClean="0"/>
          </a:p>
          <a:p>
            <a:pPr marL="179388" indent="-179388" algn="just">
              <a:buFont typeface="Wingdings" pitchFamily="2" charset="2"/>
              <a:buChar char="ü"/>
            </a:pPr>
            <a:r>
              <a:rPr lang="it-IT" dirty="0" smtClean="0"/>
              <a:t>la scheda di autovalutazione aziendale da somministrare alle imprese che svolgono attività </a:t>
            </a:r>
            <a:r>
              <a:rPr lang="it-IT" dirty="0"/>
              <a:t>di movimentazione manuale dei carichi  nel comparto trasporti e logistica</a:t>
            </a:r>
            <a:endParaRPr lang="it-IT" dirty="0" smtClean="0"/>
          </a:p>
          <a:p>
            <a:pPr algn="just"/>
            <a:endParaRPr lang="it-IT" dirty="0" smtClean="0"/>
          </a:p>
          <a:p>
            <a:pPr algn="just"/>
            <a:r>
              <a:rPr lang="it-IT" u="sng" dirty="0" smtClean="0"/>
              <a:t>Il </a:t>
            </a:r>
            <a:r>
              <a:rPr lang="it-IT" u="sng" dirty="0" err="1" smtClean="0"/>
              <a:t>GdL</a:t>
            </a:r>
            <a:r>
              <a:rPr lang="it-IT" u="sng" dirty="0" smtClean="0"/>
              <a:t> ha stabilito</a:t>
            </a:r>
            <a:r>
              <a:rPr lang="it-IT" dirty="0" smtClean="0"/>
              <a:t>:</a:t>
            </a:r>
          </a:p>
          <a:p>
            <a:pPr algn="just"/>
            <a:endParaRPr lang="it-IT" dirty="0" smtClean="0"/>
          </a:p>
          <a:p>
            <a:pPr marL="179388" indent="-179388" algn="just">
              <a:buFont typeface="Wingdings" pitchFamily="2" charset="2"/>
              <a:buChar char="ü"/>
              <a:tabLst>
                <a:tab pos="179388" algn="l"/>
              </a:tabLst>
            </a:pPr>
            <a:r>
              <a:rPr lang="it-IT" dirty="0" smtClean="0"/>
              <a:t>i tempi di riconsegna allo </a:t>
            </a:r>
            <a:r>
              <a:rPr lang="it-IT" dirty="0" err="1" smtClean="0"/>
              <a:t>SPreSAL</a:t>
            </a:r>
            <a:r>
              <a:rPr lang="it-IT" dirty="0" smtClean="0"/>
              <a:t> territorialmente competente delle schede di autovalutazione debitamente compilate.</a:t>
            </a:r>
            <a:endParaRPr lang="it-IT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xmlns="" id="{72D63D6D-A836-4A80-92B3-0CCE8C100674}"/>
              </a:ext>
            </a:extLst>
          </p:cNvPr>
          <p:cNvSpPr txBox="1"/>
          <p:nvPr/>
        </p:nvSpPr>
        <p:spPr>
          <a:xfrm>
            <a:off x="564114" y="74744"/>
            <a:ext cx="127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 smtClean="0"/>
              <a:t>SPreSAL</a:t>
            </a:r>
            <a:r>
              <a:rPr lang="it-IT" sz="1400" b="1" dirty="0" smtClean="0"/>
              <a:t>  di </a:t>
            </a:r>
            <a:endParaRPr lang="it-IT" sz="1400" dirty="0"/>
          </a:p>
          <a:p>
            <a:r>
              <a:rPr lang="it-IT" sz="1400" b="1" dirty="0" smtClean="0"/>
              <a:t>Carbonia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299422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901</TotalTime>
  <Words>1985</Words>
  <Application>Microsoft Office PowerPoint</Application>
  <PresentationFormat>Presentazione su schermo (4:3)</PresentationFormat>
  <Paragraphs>211</Paragraphs>
  <Slides>18</Slides>
  <Notes>18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19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Paolo Desogus</dc:creator>
  <cp:lastModifiedBy>Alessandro Campus</cp:lastModifiedBy>
  <cp:revision>120</cp:revision>
  <dcterms:created xsi:type="dcterms:W3CDTF">2021-11-16T10:35:22Z</dcterms:created>
  <dcterms:modified xsi:type="dcterms:W3CDTF">2022-06-01T11:32:28Z</dcterms:modified>
</cp:coreProperties>
</file>