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90" r:id="rId2"/>
    <p:sldId id="389" r:id="rId3"/>
    <p:sldId id="391" r:id="rId4"/>
    <p:sldId id="393" r:id="rId5"/>
    <p:sldId id="394" r:id="rId6"/>
    <p:sldId id="395" r:id="rId7"/>
    <p:sldId id="403" r:id="rId8"/>
    <p:sldId id="402" r:id="rId9"/>
    <p:sldId id="399" r:id="rId10"/>
    <p:sldId id="400" r:id="rId11"/>
    <p:sldId id="377" r:id="rId12"/>
    <p:sldId id="401" r:id="rId13"/>
    <p:sldId id="387" r:id="rId14"/>
    <p:sldId id="388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24" autoAdjust="0"/>
    <p:restoredTop sz="87253" autoAdjust="0"/>
  </p:normalViewPr>
  <p:slideViewPr>
    <p:cSldViewPr>
      <p:cViewPr>
        <p:scale>
          <a:sx n="90" d="100"/>
          <a:sy n="90" d="100"/>
        </p:scale>
        <p:origin x="-990" y="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1AABE-595A-40B9-BEB7-1BE7E5F9D0CF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04FF1-C35F-450E-9D8C-B1490824EF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55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053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1382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xmlns="" id="{078EA380-CE90-487B-BD3A-AD312767E29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16739" name="Rectangle 7">
            <a:extLst>
              <a:ext uri="{FF2B5EF4-FFF2-40B4-BE49-F238E27FC236}">
                <a16:creationId xmlns:a16="http://schemas.microsoft.com/office/drawing/2014/main" xmlns="" id="{1B9AD7E1-5E7C-4060-A7D4-FE4338E2C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939116-46FF-4DFE-AF05-C5DFD916EE81}" type="slidenum">
              <a:rPr lang="it-IT" altLang="it-IT" smtClean="0"/>
              <a:pPr/>
              <a:t>5</a:t>
            </a:fld>
            <a:endParaRPr lang="it-IT" altLang="it-IT"/>
          </a:p>
        </p:txBody>
      </p:sp>
      <p:sp>
        <p:nvSpPr>
          <p:cNvPr id="116740" name="Rectangle 1">
            <a:extLst>
              <a:ext uri="{FF2B5EF4-FFF2-40B4-BE49-F238E27FC236}">
                <a16:creationId xmlns:a16="http://schemas.microsoft.com/office/drawing/2014/main" xmlns="" id="{CD65BBA3-C6F3-4E69-80D2-68C01AA754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2">
            <a:extLst>
              <a:ext uri="{FF2B5EF4-FFF2-40B4-BE49-F238E27FC236}">
                <a16:creationId xmlns:a16="http://schemas.microsoft.com/office/drawing/2014/main" xmlns="" id="{FB523026-1EEF-4529-98CB-607D2D687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292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xmlns="" id="{078EA380-CE90-487B-BD3A-AD312767E29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16739" name="Rectangle 7">
            <a:extLst>
              <a:ext uri="{FF2B5EF4-FFF2-40B4-BE49-F238E27FC236}">
                <a16:creationId xmlns:a16="http://schemas.microsoft.com/office/drawing/2014/main" xmlns="" id="{1B9AD7E1-5E7C-4060-A7D4-FE4338E2C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939116-46FF-4DFE-AF05-C5DFD916EE81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116740" name="Rectangle 1">
            <a:extLst>
              <a:ext uri="{FF2B5EF4-FFF2-40B4-BE49-F238E27FC236}">
                <a16:creationId xmlns:a16="http://schemas.microsoft.com/office/drawing/2014/main" xmlns="" id="{CD65BBA3-C6F3-4E69-80D2-68C01AA754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2">
            <a:extLst>
              <a:ext uri="{FF2B5EF4-FFF2-40B4-BE49-F238E27FC236}">
                <a16:creationId xmlns:a16="http://schemas.microsoft.com/office/drawing/2014/main" xmlns="" id="{FB523026-1EEF-4529-98CB-607D2D687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581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xmlns="" id="{5373795D-0835-4C7C-8E8C-8566413E10E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18787" name="Rectangle 7">
            <a:extLst>
              <a:ext uri="{FF2B5EF4-FFF2-40B4-BE49-F238E27FC236}">
                <a16:creationId xmlns:a16="http://schemas.microsoft.com/office/drawing/2014/main" xmlns="" id="{E5D67413-EE8D-45CB-9F7F-9A454D539A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F0F88CF-7CB1-47FD-A00B-919292BF226C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118788" name="Rectangle 1">
            <a:extLst>
              <a:ext uri="{FF2B5EF4-FFF2-40B4-BE49-F238E27FC236}">
                <a16:creationId xmlns:a16="http://schemas.microsoft.com/office/drawing/2014/main" xmlns="" id="{5923B9FE-96C8-4153-B3DA-325F370528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9" name="Rectangle 2">
            <a:extLst>
              <a:ext uri="{FF2B5EF4-FFF2-40B4-BE49-F238E27FC236}">
                <a16:creationId xmlns:a16="http://schemas.microsoft.com/office/drawing/2014/main" xmlns="" id="{AC52BA0D-A9AA-4C63-BB03-80B3791A20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072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xmlns="" id="{5E52E797-29BF-43E6-9488-035CA784001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40291" name="Rectangle 7">
            <a:extLst>
              <a:ext uri="{FF2B5EF4-FFF2-40B4-BE49-F238E27FC236}">
                <a16:creationId xmlns:a16="http://schemas.microsoft.com/office/drawing/2014/main" xmlns="" id="{73A2CE62-BD99-45C7-A5B3-AD389C2AA0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43EE3A4-B908-4FCB-A887-50D3B3955E9E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140292" name="Rectangle 1">
            <a:extLst>
              <a:ext uri="{FF2B5EF4-FFF2-40B4-BE49-F238E27FC236}">
                <a16:creationId xmlns:a16="http://schemas.microsoft.com/office/drawing/2014/main" xmlns="" id="{E37083BA-6E40-4568-8A7F-9D76D51BA5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2">
            <a:extLst>
              <a:ext uri="{FF2B5EF4-FFF2-40B4-BE49-F238E27FC236}">
                <a16:creationId xmlns:a16="http://schemas.microsoft.com/office/drawing/2014/main" xmlns="" id="{9CDBF089-9844-4100-8573-163B79EE95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83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031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176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5234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423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88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18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057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274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7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90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697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2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9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212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A8039-F5A9-49DB-96BD-BC07C5FB98AD}" type="datetimeFigureOut">
              <a:rPr lang="it-IT" smtClean="0"/>
              <a:t>07/06/2022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3D028-73ED-4A71-BEE4-D2A79145D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016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elibere.regione.sardegna.it/it/homepage.page?selectedNode=date_2021_12_28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link/Programma%20Predefinito%206%20%20estratto%20dal%20PNP%202020-2025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link/Programma%20Predefinito%208%20estratto%20dal%20PNP%202020-2025.pdf" TargetMode="External"/><Relationship Id="rId4" Type="http://schemas.openxmlformats.org/officeDocument/2006/relationships/hyperlink" Target="link/Programma%20Predefinito%207%20estratto%20dal%20PNP%202020-2025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36351" y="783806"/>
            <a:ext cx="827129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400" b="1" dirty="0">
                <a:solidFill>
                  <a:srgbClr val="00B050"/>
                </a:solidFill>
              </a:rPr>
              <a:t>Piano Regionale della Prevenzione 2020-2025</a:t>
            </a:r>
          </a:p>
          <a:p>
            <a:pPr algn="ctr"/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Piano Mirato di Prevenzione (PMP)</a:t>
            </a: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relativo al rischio sovraccarico biomeccanico - prevenzione patologie professionali muscoloscheletriche </a:t>
            </a: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nel comparto trasporti e logistica </a:t>
            </a:r>
          </a:p>
        </p:txBody>
      </p:sp>
      <p:sp>
        <p:nvSpPr>
          <p:cNvPr id="5" name="Rettangolo 4"/>
          <p:cNvSpPr/>
          <p:nvPr/>
        </p:nvSpPr>
        <p:spPr>
          <a:xfrm>
            <a:off x="827583" y="4077072"/>
            <a:ext cx="748883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 </a:t>
            </a:r>
            <a:r>
              <a:rPr lang="it-IT" sz="4000" b="1" dirty="0" smtClean="0">
                <a:solidFill>
                  <a:srgbClr val="C00000"/>
                </a:solidFill>
              </a:rPr>
              <a:t>SEMINARIO </a:t>
            </a:r>
            <a:r>
              <a:rPr lang="it-IT" sz="4000" b="1" dirty="0">
                <a:solidFill>
                  <a:srgbClr val="C00000"/>
                </a:solidFill>
              </a:rPr>
              <a:t>DI AVVIO</a:t>
            </a:r>
          </a:p>
          <a:p>
            <a:endParaRPr lang="it-IT" sz="2400" b="1" dirty="0">
              <a:solidFill>
                <a:srgbClr val="C00000"/>
              </a:solidFill>
            </a:endParaRPr>
          </a:p>
          <a:p>
            <a:pPr algn="ctr"/>
            <a:r>
              <a:rPr lang="it-IT" sz="2400" b="1" dirty="0">
                <a:solidFill>
                  <a:srgbClr val="C00000"/>
                </a:solidFill>
              </a:rPr>
              <a:t> </a:t>
            </a:r>
            <a:r>
              <a:rPr lang="it-IT" sz="2400" b="1" dirty="0" smtClean="0">
                <a:solidFill>
                  <a:srgbClr val="C00000"/>
                </a:solidFill>
              </a:rPr>
              <a:t>IGLESIAS   Centro Culturale  </a:t>
            </a:r>
          </a:p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8 Giugno 2022</a:t>
            </a:r>
            <a:endParaRPr lang="it-IT" sz="2800" b="1" dirty="0">
              <a:solidFill>
                <a:srgbClr val="C0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98040"/>
            <a:ext cx="561850" cy="60452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CCE66975-0AF3-42A7-9A88-28310347707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777" y="11254"/>
            <a:ext cx="2843809" cy="72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9B7722D-5F17-4D49-AEF4-C404F321B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1254"/>
            <a:ext cx="561850" cy="60452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B51192E9-5125-4FB6-B530-6690DD63014A}"/>
              </a:ext>
            </a:extLst>
          </p:cNvPr>
          <p:cNvSpPr txBox="1"/>
          <p:nvPr/>
        </p:nvSpPr>
        <p:spPr>
          <a:xfrm>
            <a:off x="4211960" y="73677"/>
            <a:ext cx="182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Capofila</a:t>
            </a:r>
          </a:p>
          <a:p>
            <a:r>
              <a:rPr lang="it-IT" sz="1000" b="1" dirty="0" err="1"/>
              <a:t>SPreSAL</a:t>
            </a:r>
            <a:r>
              <a:rPr lang="it-IT" sz="1000" b="1" dirty="0"/>
              <a:t> </a:t>
            </a:r>
            <a:r>
              <a:rPr lang="it-IT" sz="1000" b="1" dirty="0" smtClean="0"/>
              <a:t>Ogliastra</a:t>
            </a:r>
            <a:endParaRPr lang="it-IT" sz="10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773642" y="148570"/>
            <a:ext cx="126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ASL </a:t>
            </a:r>
            <a:r>
              <a:rPr lang="it-IT" sz="1000" b="1" dirty="0" err="1"/>
              <a:t>Sulcis</a:t>
            </a:r>
            <a:endParaRPr lang="it-IT" sz="1000" b="1" dirty="0"/>
          </a:p>
          <a:p>
            <a:r>
              <a:rPr lang="it-IT" sz="1000" b="1" dirty="0" err="1" smtClean="0"/>
              <a:t>SPreSAL</a:t>
            </a:r>
            <a:r>
              <a:rPr lang="it-IT" sz="1000" b="1" dirty="0" smtClean="0"/>
              <a:t> di Carbonia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23026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4" name="Freccia in giù 13">
            <a:extLst>
              <a:ext uri="{FF2B5EF4-FFF2-40B4-BE49-F238E27FC236}">
                <a16:creationId xmlns:a16="http://schemas.microsoft.com/office/drawing/2014/main" xmlns="" id="{66A075FC-C6BF-4793-9C2A-66333BE8C4A9}"/>
              </a:ext>
            </a:extLst>
          </p:cNvPr>
          <p:cNvSpPr/>
          <p:nvPr/>
        </p:nvSpPr>
        <p:spPr>
          <a:xfrm>
            <a:off x="4535996" y="2060848"/>
            <a:ext cx="322262" cy="542925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3DDADE2C-2034-4B45-A68A-BC09D9BC0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726474FA-37E0-4E11-8BE8-A3DABFC91B1D}"/>
              </a:ext>
            </a:extLst>
          </p:cNvPr>
          <p:cNvSpPr txBox="1"/>
          <p:nvPr/>
        </p:nvSpPr>
        <p:spPr>
          <a:xfrm>
            <a:off x="179512" y="1628800"/>
            <a:ext cx="915017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 smtClean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La pianificazione degli </a:t>
            </a:r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8 Piani Mirati di Prevenzione (PMP)</a:t>
            </a: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È stata </a:t>
            </a:r>
            <a:r>
              <a:rPr lang="it-IT" b="1" dirty="0" smtClean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inserita</a:t>
            </a:r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nel Piano Regionale della Prevenzione 2020-2025</a:t>
            </a:r>
            <a:endParaRPr lang="it-IT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adottato con Deliberazione della Giunta Regionale n. 50/46 del </a:t>
            </a:r>
            <a:r>
              <a:rPr lang="it-IT" b="1" dirty="0" smtClean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28.12.2021</a:t>
            </a: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pubblicata sul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sito istituzionale regionale</a:t>
            </a:r>
          </a:p>
          <a:p>
            <a:pPr algn="ctr"/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(link: </a:t>
            </a:r>
            <a:r>
              <a:rPr lang="it-IT" sz="16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https://delibere.regione.sardegna.it/it/homepage.page?selectedNode=date_2021_12_28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it-IT" sz="1600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0220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7416316" y="2132856"/>
            <a:ext cx="1073312" cy="6960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396500" y="756690"/>
            <a:ext cx="8423971" cy="45719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742838" y="942725"/>
            <a:ext cx="7524751" cy="686075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3056356" y="6145096"/>
            <a:ext cx="3672408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i="1" dirty="0">
                <a:latin typeface="Arial" pitchFamily="34" charset="0"/>
                <a:cs typeface="Arial" pitchFamily="34" charset="0"/>
              </a:rPr>
              <a:t>PIANO MIRATO DI PREVENZIONE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2908865" y="2060848"/>
            <a:ext cx="3967391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ASSISTENZA</a:t>
            </a:r>
          </a:p>
          <a:p>
            <a:pPr algn="ctr"/>
            <a:r>
              <a:rPr lang="it-IT" sz="1100" b="1" dirty="0"/>
              <a:t>(</a:t>
            </a:r>
            <a:r>
              <a:rPr lang="it-IT" sz="1100" dirty="0"/>
              <a:t>progettazione, seminario di avvio, </a:t>
            </a:r>
            <a:endParaRPr lang="it-IT" sz="1100" dirty="0" smtClean="0"/>
          </a:p>
          <a:p>
            <a:pPr algn="ctr"/>
            <a:r>
              <a:rPr lang="it-IT" sz="1100" dirty="0"/>
              <a:t>f</a:t>
            </a:r>
            <a:r>
              <a:rPr lang="it-IT" sz="1100" dirty="0" smtClean="0"/>
              <a:t>ormazione, informazione e comunicazione)</a:t>
            </a:r>
            <a:endParaRPr lang="it-IT" sz="1100" dirty="0"/>
          </a:p>
        </p:txBody>
      </p:sp>
      <p:sp>
        <p:nvSpPr>
          <p:cNvPr id="9" name="Croce 2"/>
          <p:cNvSpPr/>
          <p:nvPr/>
        </p:nvSpPr>
        <p:spPr>
          <a:xfrm>
            <a:off x="4674104" y="4504256"/>
            <a:ext cx="436912" cy="43691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2908865" y="5013176"/>
            <a:ext cx="3967391" cy="864096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VALUTAZIONE EFFICACIA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2908865" y="3530394"/>
            <a:ext cx="3967391" cy="86409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VIGILANZA</a:t>
            </a:r>
          </a:p>
        </p:txBody>
      </p:sp>
      <p:sp>
        <p:nvSpPr>
          <p:cNvPr id="12" name="Croce 20"/>
          <p:cNvSpPr/>
          <p:nvPr/>
        </p:nvSpPr>
        <p:spPr>
          <a:xfrm>
            <a:off x="4674104" y="3006277"/>
            <a:ext cx="436912" cy="43691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1 12"/>
          <p:cNvCxnSpPr>
            <a:cxnSpLocks/>
          </p:cNvCxnSpPr>
          <p:nvPr/>
        </p:nvCxnSpPr>
        <p:spPr>
          <a:xfrm>
            <a:off x="2067907" y="6021288"/>
            <a:ext cx="50243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2067907" y="2286746"/>
            <a:ext cx="80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FASE 1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067907" y="3777776"/>
            <a:ext cx="80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FASE 2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067907" y="5260558"/>
            <a:ext cx="80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FASE 3</a:t>
            </a:r>
          </a:p>
        </p:txBody>
      </p:sp>
      <p:sp>
        <p:nvSpPr>
          <p:cNvPr id="17" name="Freccia in giù 16"/>
          <p:cNvSpPr/>
          <p:nvPr/>
        </p:nvSpPr>
        <p:spPr>
          <a:xfrm>
            <a:off x="1667023" y="2032475"/>
            <a:ext cx="367904" cy="3960440"/>
          </a:xfrm>
          <a:prstGeom prst="down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7596336" y="2276872"/>
            <a:ext cx="860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2022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9" name="Freccia a destra 18"/>
          <p:cNvSpPr/>
          <p:nvPr/>
        </p:nvSpPr>
        <p:spPr>
          <a:xfrm rot="10800000" flipV="1">
            <a:off x="6949132" y="2327119"/>
            <a:ext cx="417070" cy="3097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arrotondato 20"/>
          <p:cNvSpPr/>
          <p:nvPr/>
        </p:nvSpPr>
        <p:spPr>
          <a:xfrm>
            <a:off x="7415439" y="3614441"/>
            <a:ext cx="1073312" cy="6960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7596336" y="3602654"/>
            <a:ext cx="860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2023-2024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23" name="Freccia a destra 22"/>
          <p:cNvSpPr/>
          <p:nvPr/>
        </p:nvSpPr>
        <p:spPr>
          <a:xfrm rot="10800000" flipV="1">
            <a:off x="6949132" y="3796917"/>
            <a:ext cx="417070" cy="3097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arrotondato 23"/>
          <p:cNvSpPr/>
          <p:nvPr/>
        </p:nvSpPr>
        <p:spPr>
          <a:xfrm>
            <a:off x="7416316" y="5005527"/>
            <a:ext cx="1073312" cy="6960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7596336" y="5157192"/>
            <a:ext cx="860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2025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26" name="Freccia a destra 25"/>
          <p:cNvSpPr/>
          <p:nvPr/>
        </p:nvSpPr>
        <p:spPr>
          <a:xfrm rot="10800000" flipV="1">
            <a:off x="6949132" y="5199790"/>
            <a:ext cx="417070" cy="3097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xmlns="" id="{C320846E-4E92-4E82-9107-8D92C9216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32" name="Rettangolo 31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6641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arrotondato 8"/>
          <p:cNvSpPr/>
          <p:nvPr/>
        </p:nvSpPr>
        <p:spPr>
          <a:xfrm>
            <a:off x="520873" y="2199972"/>
            <a:ext cx="8342615" cy="4469388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605616" y="2512940"/>
            <a:ext cx="811385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Progettazione di dettaglio del PMP nell’ambito di un apposito Gruppo di Lavoro</a:t>
            </a:r>
            <a:r>
              <a:rPr lang="it-IT" dirty="0"/>
              <a:t>, comprendente:</a:t>
            </a:r>
            <a:endParaRPr lang="it-IT" b="1" dirty="0"/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Definizione dei criteri di ricerca/selezione delle imprese</a:t>
            </a:r>
            <a:r>
              <a:rPr lang="it-IT" dirty="0"/>
              <a:t> da coinvolgere nel PMP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Definizione</a:t>
            </a:r>
            <a:r>
              <a:rPr lang="it-IT" dirty="0"/>
              <a:t> </a:t>
            </a:r>
            <a:r>
              <a:rPr lang="it-IT" b="1" dirty="0"/>
              <a:t>delle modalità di coinvolgimento delle imprese</a:t>
            </a:r>
            <a:r>
              <a:rPr lang="it-IT" dirty="0"/>
              <a:t> nel PMP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Esame di  buone prassi/buone pratiche</a:t>
            </a:r>
            <a:r>
              <a:rPr lang="it-IT" dirty="0"/>
              <a:t> già applicate in ambito nazionale per il comparto/rischio di interesse, o stesura di buone pratiche, </a:t>
            </a:r>
            <a:r>
              <a:rPr lang="it-IT" b="1" dirty="0"/>
              <a:t>e redazione del relativo Documento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Predisposizione di una scheda di autovalutazione aziendale </a:t>
            </a:r>
            <a:r>
              <a:rPr lang="it-IT" dirty="0"/>
              <a:t>da somministrare alle imprese, o adattamento alla realtà locale di schede già disponibili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Individuazione degli indicatori per la valutazione dell’efficacia </a:t>
            </a:r>
            <a:r>
              <a:rPr lang="it-IT" dirty="0"/>
              <a:t>del PMP</a:t>
            </a:r>
          </a:p>
        </p:txBody>
      </p:sp>
      <p:sp>
        <p:nvSpPr>
          <p:cNvPr id="2" name="Rettangolo 1"/>
          <p:cNvSpPr/>
          <p:nvPr/>
        </p:nvSpPr>
        <p:spPr>
          <a:xfrm>
            <a:off x="51618" y="3346822"/>
            <a:ext cx="553998" cy="224099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PROGETTAZIONE</a:t>
            </a:r>
            <a:endParaRPr lang="it-IT" sz="2400" dirty="0"/>
          </a:p>
        </p:txBody>
      </p:sp>
      <p:sp>
        <p:nvSpPr>
          <p:cNvPr id="13" name="Avanti o successivo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xmlns="" id="{1830D2DC-2374-4B87-ACF1-FBFC9F9F8575}"/>
              </a:ext>
            </a:extLst>
          </p:cNvPr>
          <p:cNvSpPr/>
          <p:nvPr/>
        </p:nvSpPr>
        <p:spPr>
          <a:xfrm>
            <a:off x="8928651" y="6669360"/>
            <a:ext cx="215349" cy="18864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242639" y="1394559"/>
            <a:ext cx="8649841" cy="64807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1 ASSISTENZA - Progettazione</a:t>
            </a:r>
            <a:r>
              <a:rPr lang="it-IT" dirty="0"/>
              <a:t>: attività svolte da </a:t>
            </a:r>
            <a:r>
              <a:rPr lang="it-IT" dirty="0">
                <a:solidFill>
                  <a:schemeClr val="tx1"/>
                </a:solidFill>
              </a:rPr>
              <a:t>settembre 2021 a marzo 2022</a:t>
            </a:r>
            <a:endParaRPr lang="it-IT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742838" y="942725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C320846E-4E92-4E82-9107-8D92C9216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892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718458" y="1514629"/>
            <a:ext cx="8274434" cy="2806950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692375" y="1573583"/>
            <a:ext cx="827443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 algn="just">
              <a:buFont typeface="Wingdings" panose="05000000000000000000" pitchFamily="2" charset="2"/>
              <a:buChar char="ü"/>
            </a:pPr>
            <a:r>
              <a:rPr lang="it-IT" dirty="0"/>
              <a:t>Realizzazione di </a:t>
            </a:r>
            <a:r>
              <a:rPr lang="it-IT" b="1" dirty="0"/>
              <a:t>seminario di avvio</a:t>
            </a:r>
            <a:r>
              <a:rPr lang="it-IT" b="1" dirty="0">
                <a:solidFill>
                  <a:srgbClr val="2016E4"/>
                </a:solidFill>
              </a:rPr>
              <a:t> </a:t>
            </a:r>
            <a:r>
              <a:rPr lang="it-IT" dirty="0">
                <a:solidFill>
                  <a:srgbClr val="2016E4"/>
                </a:solidFill>
              </a:rPr>
              <a:t>(anno 2022) </a:t>
            </a:r>
            <a:r>
              <a:rPr lang="it-IT" dirty="0"/>
              <a:t>a cui saranno invitate le imprese selezionate - anche mediante la collaborazione con associazioni di categoria/organizzazioni sindacali/enti bilaterali/organismi paritetici - per: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presentazione del PMP e delle relative finalità 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condivisione degli obiettivi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condivisione del Documento di buone pratiche 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condivisione e la distribuzione della scheda di autovalutazione aziendale, da restituire successivamente, debitamente compilata, allo </a:t>
            </a:r>
            <a:r>
              <a:rPr lang="it-IT" dirty="0" err="1"/>
              <a:t>SPreSAL</a:t>
            </a:r>
            <a:r>
              <a:rPr lang="it-IT" dirty="0"/>
              <a:t> territorialmente competente</a:t>
            </a:r>
          </a:p>
        </p:txBody>
      </p:sp>
      <p:sp>
        <p:nvSpPr>
          <p:cNvPr id="4" name="Rettangolo 3"/>
          <p:cNvSpPr/>
          <p:nvPr/>
        </p:nvSpPr>
        <p:spPr>
          <a:xfrm>
            <a:off x="-32964" y="2271850"/>
            <a:ext cx="800219" cy="134267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SEMINARIO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 DI AVVIO</a:t>
            </a:r>
            <a:endParaRPr lang="it-IT" sz="2000" dirty="0"/>
          </a:p>
        </p:txBody>
      </p:sp>
      <p:sp>
        <p:nvSpPr>
          <p:cNvPr id="5" name="Rettangolo 4"/>
          <p:cNvSpPr/>
          <p:nvPr/>
        </p:nvSpPr>
        <p:spPr>
          <a:xfrm>
            <a:off x="-54885" y="4549205"/>
            <a:ext cx="800219" cy="1799274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INFORMAZIONE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E FORMAZIONE</a:t>
            </a:r>
            <a:endParaRPr lang="it-IT" sz="2000" dirty="0"/>
          </a:p>
        </p:txBody>
      </p:sp>
      <p:sp>
        <p:nvSpPr>
          <p:cNvPr id="6" name="Rettangolo arrotondato 5"/>
          <p:cNvSpPr/>
          <p:nvPr/>
        </p:nvSpPr>
        <p:spPr>
          <a:xfrm>
            <a:off x="719252" y="4419224"/>
            <a:ext cx="8273639" cy="2359620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719252" y="4447170"/>
            <a:ext cx="8273640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Formazione</a:t>
            </a:r>
            <a:r>
              <a:rPr lang="it-IT" dirty="0"/>
              <a:t> </a:t>
            </a:r>
            <a:r>
              <a:rPr lang="it-IT" b="1" dirty="0"/>
              <a:t>del personale </a:t>
            </a:r>
            <a:r>
              <a:rPr lang="it-IT" b="1" dirty="0" err="1"/>
              <a:t>SPreSAL</a:t>
            </a:r>
            <a:r>
              <a:rPr lang="it-IT" b="1" dirty="0"/>
              <a:t> </a:t>
            </a:r>
            <a:r>
              <a:rPr lang="it-IT" dirty="0" smtClean="0"/>
              <a:t>e possibilmente anche</a:t>
            </a:r>
            <a:r>
              <a:rPr lang="it-IT" b="1" dirty="0" smtClean="0"/>
              <a:t> </a:t>
            </a:r>
            <a:r>
              <a:rPr lang="it-IT" dirty="0" smtClean="0"/>
              <a:t>degli </a:t>
            </a:r>
            <a:r>
              <a:rPr lang="it-IT" dirty="0"/>
              <a:t>altri Organi di Vigilanza (anno 2022)</a:t>
            </a:r>
          </a:p>
          <a:p>
            <a:pPr marL="285750" indent="-285750" algn="just"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Interventi di comunicazione/informazione </a:t>
            </a:r>
            <a:r>
              <a:rPr lang="it-IT" dirty="0"/>
              <a:t>sull’aggiornamento delle buone pratiche e/o materiale documentale/informativo nei portali istituzionali e in quelli degli stakeholder (dal 2022 al 2025)</a:t>
            </a:r>
          </a:p>
          <a:p>
            <a:pPr marL="285750" indent="-285750" algn="just"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it-IT" b="1" dirty="0" smtClean="0"/>
              <a:t>Formazione </a:t>
            </a:r>
            <a:r>
              <a:rPr lang="it-IT" b="1" dirty="0"/>
              <a:t>delle figure aziendali della prevenzione delle imprese </a:t>
            </a:r>
            <a:r>
              <a:rPr lang="it-IT" dirty="0">
                <a:solidFill>
                  <a:srgbClr val="2016E4"/>
                </a:solidFill>
              </a:rPr>
              <a:t>(anno 2023)</a:t>
            </a:r>
            <a:r>
              <a:rPr lang="it-IT" b="1" dirty="0"/>
              <a:t> e assistenza alle imprese</a:t>
            </a:r>
            <a:r>
              <a:rPr lang="it-IT" dirty="0"/>
              <a:t> </a:t>
            </a:r>
            <a:r>
              <a:rPr lang="it-IT" dirty="0">
                <a:solidFill>
                  <a:srgbClr val="2016E4"/>
                </a:solidFill>
              </a:rPr>
              <a:t>(dal 2023 al 2025) </a:t>
            </a:r>
            <a:r>
              <a:rPr lang="it-IT" dirty="0"/>
              <a:t>in merito, tra l’altro, ai contenuti del Documento sulle buone pratiche condiviso nel seminario di </a:t>
            </a:r>
            <a:r>
              <a:rPr lang="it-IT" dirty="0" smtClean="0"/>
              <a:t>avvio</a:t>
            </a:r>
            <a:endParaRPr lang="it-IT" dirty="0">
              <a:solidFill>
                <a:srgbClr val="2016E4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1403648" y="1063270"/>
            <a:ext cx="6634329" cy="378948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1 ASSISTENZA: seminario di avvio, informazione e formazione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flipV="1">
            <a:off x="206679" y="52115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767255" y="622737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C320846E-4E92-4E82-9107-8D92C9216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85710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295114" y="5029050"/>
            <a:ext cx="8553772" cy="1606716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arrotondato 2"/>
          <p:cNvSpPr/>
          <p:nvPr/>
        </p:nvSpPr>
        <p:spPr>
          <a:xfrm>
            <a:off x="249958" y="1905656"/>
            <a:ext cx="8644084" cy="2206468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320737" y="1942734"/>
            <a:ext cx="857330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/>
              <a:t>Monitoraggio dell’attuazione del PMP con:</a:t>
            </a:r>
          </a:p>
          <a:p>
            <a:pPr marL="533400" lvl="1" indent="-2667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/>
              <a:t>esame delle schede di autovalutazione aziendale ricevute dalle imprese </a:t>
            </a:r>
            <a:r>
              <a:rPr lang="it-IT" dirty="0">
                <a:solidFill>
                  <a:srgbClr val="2016E4"/>
                </a:solidFill>
              </a:rPr>
              <a:t>(2023-2024)</a:t>
            </a:r>
          </a:p>
          <a:p>
            <a:pPr marL="533400" lvl="1" indent="-266700" algn="just">
              <a:buFont typeface="Wingdings" panose="05000000000000000000" pitchFamily="2" charset="2"/>
              <a:buChar char="§"/>
            </a:pPr>
            <a:r>
              <a:rPr lang="it-IT" dirty="0"/>
              <a:t>ispezione in un campione di imprese coinvolte nel PMP, a partire da quelle che non hanno restituito la scheda di autovalutazione compilata e da quelle per le quali si sono rilevate situazioni a rischio dall’esame della scheda di autovalutazione </a:t>
            </a:r>
            <a:r>
              <a:rPr lang="it-IT" dirty="0">
                <a:solidFill>
                  <a:srgbClr val="2016E4"/>
                </a:solidFill>
              </a:rPr>
              <a:t>(2024-2025)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3026141" y="1335036"/>
            <a:ext cx="3024335" cy="458385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2: VIGILANZA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475750" y="4476044"/>
            <a:ext cx="4328856" cy="45458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3: VALUTAZIONE EFFICACIA</a:t>
            </a:r>
          </a:p>
        </p:txBody>
      </p:sp>
      <p:sp>
        <p:nvSpPr>
          <p:cNvPr id="7" name="Rettangolo 6"/>
          <p:cNvSpPr/>
          <p:nvPr/>
        </p:nvSpPr>
        <p:spPr>
          <a:xfrm>
            <a:off x="249958" y="5004550"/>
            <a:ext cx="8624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0" indent="-2667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/>
              <a:t>Prevede - sulla base degli indicatori per la valutazione di efficacia definiti nella progettazione e delle informazioni reperite nella Fase 2 di vigilanza - la verifica dell’efficacia del PMP attuato, con particolare riferimento a:</a:t>
            </a:r>
          </a:p>
          <a:p>
            <a:pPr marL="622300" lvl="0" indent="-2667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/>
              <a:t>analisi delle buone pratiche applicate e delle misure di miglioramento attuate</a:t>
            </a:r>
          </a:p>
          <a:p>
            <a:pPr marL="622300" lvl="0" indent="-266700" algn="just">
              <a:buFont typeface="Wingdings" panose="05000000000000000000" pitchFamily="2" charset="2"/>
              <a:buChar char="§"/>
            </a:pPr>
            <a:r>
              <a:rPr lang="it-IT" dirty="0"/>
              <a:t>restituzione dei risultati anche con pubblicazione nei portali istituzionali</a:t>
            </a:r>
          </a:p>
        </p:txBody>
      </p:sp>
      <p:sp>
        <p:nvSpPr>
          <p:cNvPr id="8" name="Rettangolo 7"/>
          <p:cNvSpPr/>
          <p:nvPr/>
        </p:nvSpPr>
        <p:spPr>
          <a:xfrm>
            <a:off x="6804606" y="4541751"/>
            <a:ext cx="13227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800"/>
              </a:lnSpc>
              <a:spcBef>
                <a:spcPts val="1200"/>
              </a:spcBef>
            </a:pPr>
            <a:r>
              <a:rPr lang="it-IT" dirty="0">
                <a:solidFill>
                  <a:srgbClr val="2016E4"/>
                </a:solidFill>
              </a:rPr>
              <a:t>(anno 2025)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755649" y="775696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 flipV="1">
            <a:off x="161541" y="59800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C320846E-4E92-4E82-9107-8D92C9216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7960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0" y="475959"/>
            <a:ext cx="9126787" cy="45719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-8607" y="462143"/>
            <a:ext cx="9144000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SEMINARIO DI </a:t>
            </a:r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</a:rPr>
              <a:t>AVVIO del PIANO 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MIRATO DI PREVENZIONE </a:t>
            </a:r>
          </a:p>
          <a:p>
            <a:pPr algn="ctr"/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relativo al rischio sovraccarico biomeccanico - prevenzione patologie </a:t>
            </a:r>
            <a:r>
              <a:rPr lang="it-IT" sz="1600" b="1" dirty="0" smtClean="0">
                <a:solidFill>
                  <a:schemeClr val="accent1">
                    <a:lumMod val="75000"/>
                  </a:schemeClr>
                </a:solidFill>
              </a:rPr>
              <a:t>professionali 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muscoloscheletriche nel comparto trasporti e logistica </a:t>
            </a:r>
          </a:p>
          <a:p>
            <a:pPr algn="ctr">
              <a:spcBef>
                <a:spcPts val="300"/>
              </a:spcBef>
            </a:pPr>
            <a:r>
              <a:rPr lang="it-IT" sz="2000" b="1" u="sng" dirty="0" smtClean="0">
                <a:solidFill>
                  <a:schemeClr val="accent1">
                    <a:lumMod val="75000"/>
                  </a:schemeClr>
                </a:solidFill>
              </a:rPr>
              <a:t>Programma </a:t>
            </a:r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</a:rPr>
              <a:t>della giornata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947004"/>
              </p:ext>
            </p:extLst>
          </p:nvPr>
        </p:nvGraphicFramePr>
        <p:xfrm>
          <a:off x="17213" y="1783080"/>
          <a:ext cx="9143999" cy="5216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48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93792">
                <a:tc>
                  <a:txBody>
                    <a:bodyPr/>
                    <a:lstStyle/>
                    <a:p>
                      <a:pPr algn="ctr">
                        <a:tabLst>
                          <a:tab pos="1163638" algn="l"/>
                        </a:tabLst>
                      </a:pPr>
                      <a:r>
                        <a:rPr lang="it-IT" sz="1500" dirty="0"/>
                        <a:t>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Argomento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/>
                        <a:t>Relatori</a:t>
                      </a:r>
                      <a:endParaRPr lang="it-IT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</a:t>
                      </a:r>
                      <a:r>
                        <a:rPr lang="it-IT" sz="1300" dirty="0" smtClean="0"/>
                        <a:t>09,00 </a:t>
                      </a:r>
                      <a:r>
                        <a:rPr lang="it-IT" sz="1300" dirty="0"/>
                        <a:t>alle </a:t>
                      </a:r>
                      <a:r>
                        <a:rPr lang="it-IT" sz="1300" dirty="0" smtClean="0"/>
                        <a:t>09,10</a:t>
                      </a:r>
                    </a:p>
                    <a:p>
                      <a:pPr algn="ctr"/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Accoglienza e registrazione presenti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</a:t>
                      </a:r>
                      <a:r>
                        <a:rPr lang="it-IT" sz="1300" dirty="0" smtClean="0"/>
                        <a:t>09,10 </a:t>
                      </a:r>
                      <a:r>
                        <a:rPr lang="it-IT" sz="1300" dirty="0"/>
                        <a:t>alle </a:t>
                      </a:r>
                      <a:r>
                        <a:rPr lang="it-IT" sz="1300" dirty="0" smtClean="0"/>
                        <a:t>09,20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Saluti e presentazione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09,20 alle 09,40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Piani Mirati di Prevenzione nell’ambito del Piano Nazionale della Prevenzione e del Piano Regionale della Prevenzione 2020-2025</a:t>
                      </a:r>
                      <a:endParaRPr lang="it-IT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Alessandro Campus</a:t>
                      </a:r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16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09,40 alle 10,00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Le malattie professionali nel comparto trasporti e logistica</a:t>
                      </a:r>
                      <a:endParaRPr lang="it-IT" sz="1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4129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10,00 alle 10,30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Piano Mirato di Prevenzione </a:t>
                      </a:r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(PMP) relativo al rischio sovraccarico biomeccanico - prevenzione patologie</a:t>
                      </a:r>
                      <a:r>
                        <a:rPr lang="it-IT" sz="15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professionali muscoloscheletriche nel comparto trasporti e logistica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0534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10,30 alle 11,30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Documento di buone pratiche del PMP relativo al rischio sovraccarico biomeccanico - prevenzione patologie </a:t>
                      </a:r>
                    </a:p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professionali muscoloscheletriche nel comparto trasporti e logistica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11,30 alle 12,00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Scheda di autovalutazione aziendale del </a:t>
                      </a:r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PMP relativo al rischio sovraccarico biomeccanico - prevenzione patologie </a:t>
                      </a:r>
                    </a:p>
                    <a:p>
                      <a:pPr algn="just"/>
                      <a:r>
                        <a:rPr lang="it-IT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professionali muscoloscheletriche nel comparto trasporti e logistica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/>
                        <a:t>Dalle 12,00 alle 13,00</a:t>
                      </a:r>
                    </a:p>
                    <a:p>
                      <a:pPr algn="ctr"/>
                      <a:r>
                        <a:rPr lang="it-IT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it-IT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Spazio per domande e discussione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9" name="Rettangolo con angoli arrotondati 3">
            <a:extLst>
              <a:ext uri="{FF2B5EF4-FFF2-40B4-BE49-F238E27FC236}">
                <a16:creationId xmlns:a16="http://schemas.microsoft.com/office/drawing/2014/main" xmlns="" id="{12F10B3C-4C9B-469C-A7CD-AB90603CE873}"/>
              </a:ext>
            </a:extLst>
          </p:cNvPr>
          <p:cNvSpPr/>
          <p:nvPr/>
        </p:nvSpPr>
        <p:spPr>
          <a:xfrm>
            <a:off x="22361" y="3140968"/>
            <a:ext cx="9103947" cy="57606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90911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ccia in giù 1"/>
          <p:cNvSpPr/>
          <p:nvPr/>
        </p:nvSpPr>
        <p:spPr>
          <a:xfrm>
            <a:off x="4173176" y="2217189"/>
            <a:ext cx="465598" cy="561197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arrotondato 13">
            <a:extLst>
              <a:ext uri="{FF2B5EF4-FFF2-40B4-BE49-F238E27FC236}">
                <a16:creationId xmlns:a16="http://schemas.microsoft.com/office/drawing/2014/main" xmlns="" id="{A02EEC5E-1087-4090-9910-69EF9DF84CEA}"/>
              </a:ext>
            </a:extLst>
          </p:cNvPr>
          <p:cNvSpPr/>
          <p:nvPr/>
        </p:nvSpPr>
        <p:spPr>
          <a:xfrm>
            <a:off x="683568" y="1187165"/>
            <a:ext cx="7848872" cy="52070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 Piano Nazionale della Prevenzione 2020-2025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05911" y="3068960"/>
            <a:ext cx="7528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rappresenta il quadro strategico pluriennale delle politiche</a:t>
            </a:r>
          </a:p>
          <a:p>
            <a:pPr algn="ctr"/>
            <a:r>
              <a:rPr lang="it-IT" alt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 di prevenzione e di promozione della </a:t>
            </a:r>
            <a:r>
              <a:rPr lang="it-IT" altLang="it-IT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salute</a:t>
            </a:r>
          </a:p>
          <a:p>
            <a:pPr algn="ctr"/>
            <a:r>
              <a:rPr lang="it-IT" dirty="0" smtClean="0">
                <a:latin typeface="Arial" panose="020B0604020202020204" pitchFamily="34" charset="0"/>
              </a:rPr>
              <a:t>sulla </a:t>
            </a:r>
            <a:r>
              <a:rPr lang="it-IT" dirty="0">
                <a:latin typeface="Arial" panose="020B0604020202020204" pitchFamily="34" charset="0"/>
              </a:rPr>
              <a:t>base </a:t>
            </a:r>
            <a:r>
              <a:rPr lang="it-IT" dirty="0" smtClean="0">
                <a:latin typeface="Arial" panose="020B0604020202020204" pitchFamily="34" charset="0"/>
              </a:rPr>
              <a:t>del quale </a:t>
            </a:r>
            <a:r>
              <a:rPr lang="it-IT" dirty="0">
                <a:latin typeface="Arial" panose="020B0604020202020204" pitchFamily="34" charset="0"/>
              </a:rPr>
              <a:t>viene predisposto il </a:t>
            </a:r>
            <a:endParaRPr lang="it-IT" dirty="0" smtClean="0">
              <a:latin typeface="Arial" panose="020B0604020202020204" pitchFamily="34" charset="0"/>
            </a:endParaRPr>
          </a:p>
          <a:p>
            <a:pPr algn="ctr"/>
            <a:r>
              <a:rPr lang="it-IT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Piano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Regionale della Prevenzione </a:t>
            </a:r>
            <a:r>
              <a:rPr lang="it-IT" dirty="0">
                <a:latin typeface="Arial" panose="020B0604020202020204" pitchFamily="34" charset="0"/>
              </a:rPr>
              <a:t>(PRP)</a:t>
            </a:r>
            <a:endParaRPr lang="it-IT" dirty="0"/>
          </a:p>
          <a:p>
            <a:pPr algn="ctr"/>
            <a:endParaRPr lang="it-IT" altLang="it-IT" b="1" dirty="0" smtClean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algn="ctr"/>
            <a:endParaRPr lang="it-IT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  <p:sp>
        <p:nvSpPr>
          <p:cNvPr id="19" name="Rettangolo 18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9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arrotondato 27"/>
          <p:cNvSpPr/>
          <p:nvPr/>
        </p:nvSpPr>
        <p:spPr>
          <a:xfrm>
            <a:off x="504030" y="939147"/>
            <a:ext cx="8135939" cy="61764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 Macro Obiettivi del Piano Nazionale della Prevenzione 2020-2025</a:t>
            </a:r>
          </a:p>
        </p:txBody>
      </p:sp>
      <p:sp>
        <p:nvSpPr>
          <p:cNvPr id="8" name="Rettangolo 7"/>
          <p:cNvSpPr/>
          <p:nvPr/>
        </p:nvSpPr>
        <p:spPr>
          <a:xfrm>
            <a:off x="504029" y="1988840"/>
            <a:ext cx="8135940" cy="3818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500"/>
              </a:spcBef>
              <a:spcAft>
                <a:spcPts val="600"/>
              </a:spcAft>
              <a:tabLst>
                <a:tab pos="4500880" algn="l"/>
              </a:tabLs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Il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Piano Nazionale della Prevenzione (PNP) 2020-2025</a:t>
            </a:r>
            <a:r>
              <a:rPr lang="it-IT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comprende i seguenti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6 Macro Obiettivi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MO1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Malattie croniche non trasmissibili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MO2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Dipendenze e problemi correlati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MO3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Incidenti domestici e stradali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MO4 “Infortuni e incidenti sul lavoro, malattie professionali”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MO5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Ambiente, clima e salute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MO6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Malattie infettive prioritarie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00"/>
              </a:spcBef>
              <a:spcAft>
                <a:spcPts val="300"/>
              </a:spcAft>
              <a:tabLst>
                <a:tab pos="4500880" algn="l"/>
              </a:tabLst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da declinarsi nell’ambito del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Piano Regionale della </a:t>
            </a:r>
            <a:r>
              <a:rPr lang="it-IT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Prevenzione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2020-2025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 appositi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Programmi</a:t>
            </a: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</a:rPr>
              <a:t>vari dei quali sono predefiniti nel PNP 2020-2025 (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Programmi Predefiniti </a:t>
            </a:r>
            <a:r>
              <a:rPr lang="it-IT" dirty="0">
                <a:latin typeface="Arial" panose="020B0604020202020204" pitchFamily="34" charset="0"/>
              </a:rPr>
              <a:t>–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PP</a:t>
            </a:r>
            <a:r>
              <a:rPr lang="it-IT" dirty="0">
                <a:latin typeface="Arial" panose="020B0604020202020204" pitchFamily="34" charset="0"/>
              </a:rPr>
              <a:t>)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xmlns="" id="{296BF7EB-5BF0-4CC4-8A67-62BFE52EA573}"/>
              </a:ext>
            </a:extLst>
          </p:cNvPr>
          <p:cNvSpPr/>
          <p:nvPr/>
        </p:nvSpPr>
        <p:spPr>
          <a:xfrm>
            <a:off x="107505" y="3645024"/>
            <a:ext cx="396524" cy="36004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834E101B-C00A-4140-B164-F0A0B3D29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36722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6">
            <a:extLst>
              <a:ext uri="{FF2B5EF4-FFF2-40B4-BE49-F238E27FC236}">
                <a16:creationId xmlns:a16="http://schemas.microsoft.com/office/drawing/2014/main" xmlns="" id="{C4C1B142-0D7B-4015-8ADB-C6ACBD82A3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F35A2-BF55-4A0A-8AE2-FACC7B65D06D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xmlns="" id="{191DA422-404F-4428-8D8D-CC26C440D20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49" y="562293"/>
            <a:ext cx="8316913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13672" name="CasellaDiTesto 1">
            <a:extLst>
              <a:ext uri="{FF2B5EF4-FFF2-40B4-BE49-F238E27FC236}">
                <a16:creationId xmlns:a16="http://schemas.microsoft.com/office/drawing/2014/main" xmlns="" id="{EA7DDCFC-B84B-4495-B18B-A1BFE8269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1454234"/>
            <a:ext cx="8878887" cy="4770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I Programmi Predefiniti relativi al MO 4 “</a:t>
            </a:r>
            <a:r>
              <a:rPr lang="it-IT" altLang="it-IT" sz="1800" b="1" i="1" dirty="0">
                <a:solidFill>
                  <a:srgbClr val="0000FF"/>
                </a:solidFill>
                <a:latin typeface="Arial" panose="020B0604020202020204" pitchFamily="34" charset="0"/>
              </a:rPr>
              <a:t>Infortuni e incidenti sul lavoro, malattie professionali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”</a:t>
            </a:r>
            <a:r>
              <a:rPr lang="it-IT" altLang="it-IT" sz="1800" dirty="0">
                <a:latin typeface="Arial" panose="020B0604020202020204" pitchFamily="34" charset="0"/>
              </a:rPr>
              <a:t> del PNP 2020-2025 (ossia  PP6,  PP7,  PP8)  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sono  incentrati  sul</a:t>
            </a: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endParaRPr lang="it-IT" altLang="it-IT" sz="1800" b="1" dirty="0">
              <a:solidFill>
                <a:srgbClr val="2016E4"/>
              </a:solidFill>
              <a:latin typeface="Arial" panose="020B0604020202020204" pitchFamily="34" charset="0"/>
            </a:endParaRP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endParaRPr lang="it-IT" altLang="it-IT" sz="1800" b="1" dirty="0">
              <a:solidFill>
                <a:srgbClr val="2016E4"/>
              </a:solidFill>
              <a:latin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it-IT" sz="1800" b="1" u="sng" dirty="0">
                <a:solidFill>
                  <a:srgbClr val="2016E4"/>
                </a:solidFill>
                <a:latin typeface="Arial" panose="020B0604020202020204" pitchFamily="34" charset="0"/>
              </a:rPr>
              <a:t>PIANO MIRATO DI PREVENZIONE 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PMP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spcAft>
                <a:spcPts val="1200"/>
              </a:spcAft>
              <a:buNone/>
            </a:pPr>
            <a:r>
              <a:rPr lang="it-IT" altLang="it-IT" sz="1800" dirty="0">
                <a:latin typeface="Arial" panose="020B0604020202020204" pitchFamily="34" charset="0"/>
              </a:rPr>
              <a:t>riconosciuto dal PNP 2020-2025 come</a:t>
            </a:r>
          </a:p>
          <a:p>
            <a:pPr algn="ctr">
              <a:spcBef>
                <a:spcPts val="0"/>
              </a:spcBef>
              <a:buNone/>
            </a:pPr>
            <a:r>
              <a:rPr lang="it-IT" sz="2400" b="1" dirty="0">
                <a:solidFill>
                  <a:srgbClr val="2016E4"/>
                </a:solidFill>
                <a:latin typeface="Arial" panose="020B0604020202020204" pitchFamily="34" charset="0"/>
              </a:rPr>
              <a:t>«</a:t>
            </a:r>
            <a:r>
              <a:rPr lang="it-IT" sz="2400" b="1" i="1" u="sng" dirty="0">
                <a:solidFill>
                  <a:srgbClr val="2016E4"/>
                </a:solidFill>
                <a:latin typeface="Arial" panose="020B0604020202020204" pitchFamily="34" charset="0"/>
              </a:rPr>
              <a:t>strumento in grado di organizzare in modo sinergico</a:t>
            </a:r>
          </a:p>
          <a:p>
            <a:pPr algn="ctr">
              <a:spcAft>
                <a:spcPts val="1200"/>
              </a:spcAft>
              <a:buNone/>
            </a:pPr>
            <a:r>
              <a:rPr lang="it-IT" sz="2400" b="1" i="1" u="sng" dirty="0">
                <a:solidFill>
                  <a:srgbClr val="2016E4"/>
                </a:solidFill>
                <a:latin typeface="Arial" panose="020B0604020202020204" pitchFamily="34" charset="0"/>
              </a:rPr>
              <a:t>le attività di assistenza e di vigilanza alle imprese</a:t>
            </a:r>
            <a:r>
              <a:rPr lang="it-IT" sz="2400" b="1" dirty="0">
                <a:solidFill>
                  <a:srgbClr val="2016E4"/>
                </a:solidFill>
                <a:latin typeface="Arial" panose="020B0604020202020204" pitchFamily="34" charset="0"/>
              </a:rPr>
              <a:t>»</a:t>
            </a:r>
          </a:p>
          <a:p>
            <a:pPr algn="ctr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endParaRPr lang="it-IT" altLang="it-IT" sz="2400" b="1" dirty="0">
              <a:solidFill>
                <a:srgbClr val="2016E4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endParaRPr lang="it-IT" altLang="it-IT" sz="1800" dirty="0">
              <a:latin typeface="Arial" panose="020B0604020202020204" pitchFamily="34" charset="0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xmlns="" id="{F826DC9C-E368-4098-AC7F-80F5AC6E3ED0}"/>
              </a:ext>
            </a:extLst>
          </p:cNvPr>
          <p:cNvSpPr/>
          <p:nvPr/>
        </p:nvSpPr>
        <p:spPr>
          <a:xfrm>
            <a:off x="4463255" y="2708920"/>
            <a:ext cx="288925" cy="46513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29F99B69-7D21-40E4-BCDB-7962E9BF2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539749" y="6193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667547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6">
            <a:extLst>
              <a:ext uri="{FF2B5EF4-FFF2-40B4-BE49-F238E27FC236}">
                <a16:creationId xmlns:a16="http://schemas.microsoft.com/office/drawing/2014/main" xmlns="" id="{C4C1B142-0D7B-4015-8ADB-C6ACBD82A3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F35A2-BF55-4A0A-8AE2-FACC7B65D06D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xmlns="" id="{191DA422-404F-4428-8D8D-CC26C440D20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50" y="562293"/>
            <a:ext cx="8461126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13672" name="CasellaDiTesto 1">
            <a:extLst>
              <a:ext uri="{FF2B5EF4-FFF2-40B4-BE49-F238E27FC236}">
                <a16:creationId xmlns:a16="http://schemas.microsoft.com/office/drawing/2014/main" xmlns="" id="{EA7DDCFC-B84B-4495-B18B-A1BFE8269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264" y="700737"/>
            <a:ext cx="8461127" cy="36548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r>
              <a:rPr lang="it-IT" altLang="it-IT" sz="1800" dirty="0">
                <a:latin typeface="Arial" panose="020B0604020202020204" pitchFamily="34" charset="0"/>
              </a:rPr>
              <a:t>Come stabilito nel PNP 2020-2025, nell’ambito del Piano Regionale della Prevenzione 2020-2025 devono essere realizzati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almeno 8 PMP</a:t>
            </a: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endParaRPr lang="it-IT" altLang="it-IT" sz="1800" dirty="0">
              <a:latin typeface="Arial" panose="020B0604020202020204" pitchFamily="34" charset="0"/>
            </a:endParaRPr>
          </a:p>
          <a:p>
            <a:pPr marL="1441450" indent="-998538" algn="just">
              <a:spcBef>
                <a:spcPct val="0"/>
              </a:spcBef>
              <a:buNone/>
              <a:defRPr/>
            </a:pP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il </a:t>
            </a:r>
            <a:r>
              <a:rPr lang="it-IT" altLang="it-IT" sz="1800" b="1" dirty="0" smtClean="0">
                <a:solidFill>
                  <a:srgbClr val="2016E4"/>
                </a:solidFill>
                <a:latin typeface="Arial" panose="020B0604020202020204" pitchFamily="34" charset="0"/>
                <a:hlinkClick r:id="rId3" action="ppaction://hlinkfile"/>
              </a:rPr>
              <a:t>PP6</a:t>
            </a:r>
            <a:r>
              <a:rPr lang="it-IT" altLang="it-IT" sz="1800" b="1" dirty="0" smtClean="0">
                <a:solidFill>
                  <a:srgbClr val="2016E4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 deve   </a:t>
            </a: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comprendere almeno 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3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Piani Mirati di Prevenzione </a:t>
            </a:r>
            <a:r>
              <a:rPr lang="it-IT" altLang="it-IT" sz="1800" dirty="0">
                <a:latin typeface="Arial" panose="020B0604020202020204" pitchFamily="34" charset="0"/>
              </a:rPr>
              <a:t>in </a:t>
            </a:r>
            <a:r>
              <a:rPr lang="it-IT" altLang="it-IT" sz="1800" dirty="0" smtClean="0">
                <a:latin typeface="Arial" panose="020B0604020202020204" pitchFamily="34" charset="0"/>
              </a:rPr>
              <a:t>comparti diversi </a:t>
            </a:r>
            <a:r>
              <a:rPr lang="it-IT" altLang="it-IT" sz="1800" dirty="0">
                <a:latin typeface="Arial" panose="020B0604020202020204" pitchFamily="34" charset="0"/>
              </a:rPr>
              <a:t>da edilizia e agricoltura</a:t>
            </a: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441450" indent="-998538" algn="just">
              <a:spcBef>
                <a:spcPct val="0"/>
              </a:spcBef>
              <a:buNone/>
              <a:tabLst>
                <a:tab pos="82550" algn="l"/>
                <a:tab pos="179388" algn="l"/>
              </a:tabLst>
              <a:defRPr/>
            </a:pPr>
            <a:endParaRPr lang="it-IT" altLang="it-IT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441450" indent="-998538" algn="just">
              <a:spcBef>
                <a:spcPct val="0"/>
              </a:spcBef>
              <a:buNone/>
              <a:tabLst>
                <a:tab pos="82550" algn="l"/>
                <a:tab pos="179388" algn="l"/>
              </a:tabLst>
              <a:defRPr/>
            </a:pP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il </a:t>
            </a:r>
            <a:r>
              <a:rPr lang="it-IT" altLang="it-IT" sz="1800" b="1" dirty="0">
                <a:solidFill>
                  <a:srgbClr val="000000"/>
                </a:solidFill>
                <a:latin typeface="Arial" panose="020B0604020202020204" pitchFamily="34" charset="0"/>
                <a:hlinkClick r:id="rId4" action="ppaction://hlinkfile"/>
              </a:rPr>
              <a:t>PP7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 deve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comprendere 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Piani  Mirati  di  Prevenzione, di cui 1 in Edilizia </a:t>
            </a: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e 1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in Agricoltura </a:t>
            </a:r>
          </a:p>
          <a:p>
            <a:pPr marL="1441450" indent="-998538" algn="just">
              <a:spcBef>
                <a:spcPct val="0"/>
              </a:spcBef>
              <a:buFont typeface="Wingdings" panose="05000000000000000000" pitchFamily="2" charset="2"/>
              <a:buChar char="q"/>
              <a:tabLst>
                <a:tab pos="179388" algn="l"/>
                <a:tab pos="1260475" algn="l"/>
              </a:tabLst>
              <a:defRPr/>
            </a:pP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441450" indent="-998538" algn="just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il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  <a:hlinkClick r:id="rId5" action="ppaction://hlinkfile"/>
              </a:rPr>
              <a:t>PP8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 deve  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comprendere   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3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  Piani   Mirati   di   </a:t>
            </a:r>
            <a:r>
              <a:rPr lang="it-IT" altLang="it-IT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Prevenzione:</a:t>
            </a: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xmlns="" id="{F826DC9C-E368-4098-AC7F-80F5AC6E3ED0}"/>
              </a:ext>
            </a:extLst>
          </p:cNvPr>
          <p:cNvSpPr/>
          <p:nvPr/>
        </p:nvSpPr>
        <p:spPr>
          <a:xfrm>
            <a:off x="4427537" y="1844824"/>
            <a:ext cx="288925" cy="46513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2B0568AA-FDE5-4440-A27B-46B06406C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3" name="Freccia a destra 2"/>
          <p:cNvSpPr/>
          <p:nvPr/>
        </p:nvSpPr>
        <p:spPr>
          <a:xfrm>
            <a:off x="1067801" y="4581128"/>
            <a:ext cx="690376" cy="268608"/>
          </a:xfrm>
          <a:prstGeom prst="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539750" y="4462760"/>
            <a:ext cx="6984578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7175" indent="-274638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altLang="it-IT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PMP 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delle patologie profession</a:t>
            </a:r>
            <a:r>
              <a:rPr lang="it-IT" altLang="it-IT" b="1" dirty="0">
                <a:latin typeface="Arial" panose="020B0604020202020204" pitchFamily="34" charset="0"/>
              </a:rPr>
              <a:t>ali dell’apparato muscolo scheletrico</a:t>
            </a:r>
          </a:p>
          <a:p>
            <a:pPr marL="1527175" indent="-274638" algn="just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latin typeface="Arial" panose="020B0604020202020204" pitchFamily="34" charset="0"/>
              </a:rPr>
              <a:t>PMP del rischio stress correlato al lavoro (con riferimenti al comparto Sanità</a:t>
            </a:r>
            <a:r>
              <a:rPr lang="it-IT" altLang="it-IT" dirty="0" smtClean="0">
                <a:latin typeface="Arial" panose="020B0604020202020204" pitchFamily="34" charset="0"/>
              </a:rPr>
              <a:t>)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it-IT" altLang="it-IT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527175" indent="-274638" algn="just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it-IT" altLang="it-IT" dirty="0" smtClean="0">
                <a:solidFill>
                  <a:srgbClr val="000000"/>
                </a:solidFill>
                <a:latin typeface="Arial" panose="020B0604020202020204" pitchFamily="34" charset="0"/>
              </a:rPr>
              <a:t>PMP 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</a:rPr>
              <a:t>del rischio cancerogeno professionale</a:t>
            </a:r>
          </a:p>
          <a:p>
            <a:pPr marL="1527175" indent="-274638" algn="just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608112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6">
            <a:extLst>
              <a:ext uri="{FF2B5EF4-FFF2-40B4-BE49-F238E27FC236}">
                <a16:creationId xmlns:a16="http://schemas.microsoft.com/office/drawing/2014/main" xmlns="" id="{988EAD6E-389B-41B4-AA79-9170C112F4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579F825-0F96-4747-99D3-AEFA4D5284FE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7763" name="Rectangle 2">
            <a:extLst>
              <a:ext uri="{FF2B5EF4-FFF2-40B4-BE49-F238E27FC236}">
                <a16:creationId xmlns:a16="http://schemas.microsoft.com/office/drawing/2014/main" xmlns="" id="{0192F9D5-1715-4587-BF62-D076F949A4E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50" y="562293"/>
            <a:ext cx="8496746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8" name="Avanti o successivo 1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xmlns="" id="{6476231A-5282-4C6F-9FA6-5FD9476D57E3}"/>
              </a:ext>
            </a:extLst>
          </p:cNvPr>
          <p:cNvSpPr/>
          <p:nvPr/>
        </p:nvSpPr>
        <p:spPr>
          <a:xfrm>
            <a:off x="8893175" y="6642100"/>
            <a:ext cx="250825" cy="2159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xmlns="" id="{35F758B7-F8D6-4B43-914D-35618FD8C31F}"/>
              </a:ext>
            </a:extLst>
          </p:cNvPr>
          <p:cNvSpPr/>
          <p:nvPr/>
        </p:nvSpPr>
        <p:spPr>
          <a:xfrm>
            <a:off x="1041496" y="800075"/>
            <a:ext cx="7487929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La scelta, nell’ambito del Piano Regionale della Prevenzione 2020-2025, dei PMP per quei rischi e quei comparti che non sono già stabiliti dal PNP 2020-2025 è stata dettata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 dalle </a:t>
            </a: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specificità territoriali, in ragione delle esigenze derivanti dalle evidenze epidemiologiche e dal contesto socio-occupazionale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, con particolare riferimento agli eventi infortunistici e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tecnopatici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 più frequenti e più gravi nella popolazione lavorativa sarda,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nonché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da</a:t>
            </a: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intervenuti nuovi disposti </a:t>
            </a:r>
            <a:r>
              <a:rPr lang="it-IT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normativi</a:t>
            </a: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xmlns="" id="{A2EE228C-810A-4138-A9B2-7332C6E6031B}"/>
              </a:ext>
            </a:extLst>
          </p:cNvPr>
          <p:cNvSpPr/>
          <p:nvPr/>
        </p:nvSpPr>
        <p:spPr>
          <a:xfrm>
            <a:off x="4640997" y="2292909"/>
            <a:ext cx="288925" cy="46513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468BF541-BAB2-4FBA-9248-55FF37EF2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670DB603-E77A-4D87-94FE-BB67410C1DBF}"/>
              </a:ext>
            </a:extLst>
          </p:cNvPr>
          <p:cNvSpPr/>
          <p:nvPr/>
        </p:nvSpPr>
        <p:spPr>
          <a:xfrm>
            <a:off x="2555776" y="306366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429528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6">
            <a:extLst>
              <a:ext uri="{FF2B5EF4-FFF2-40B4-BE49-F238E27FC236}">
                <a16:creationId xmlns:a16="http://schemas.microsoft.com/office/drawing/2014/main" xmlns="" id="{3801A329-2761-4701-B759-88DED2FD53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E54618-4B11-4DE2-B38C-A507B29EB23E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39267" name="Rectangle 2">
            <a:extLst>
              <a:ext uri="{FF2B5EF4-FFF2-40B4-BE49-F238E27FC236}">
                <a16:creationId xmlns:a16="http://schemas.microsoft.com/office/drawing/2014/main" xmlns="" id="{E536E953-A4C8-4278-A2F0-3751295027B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50" y="562293"/>
            <a:ext cx="8496746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8" name="Avanti o successivo 1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xmlns="" id="{92B073E3-A3BD-4B8B-BE74-B6FE6A187F93}"/>
              </a:ext>
            </a:extLst>
          </p:cNvPr>
          <p:cNvSpPr/>
          <p:nvPr/>
        </p:nvSpPr>
        <p:spPr>
          <a:xfrm>
            <a:off x="8893175" y="6642100"/>
            <a:ext cx="250825" cy="2159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C9189C1E-7924-43BF-A12B-CD021FC81BB9}"/>
              </a:ext>
            </a:extLst>
          </p:cNvPr>
          <p:cNvSpPr txBox="1"/>
          <p:nvPr/>
        </p:nvSpPr>
        <p:spPr>
          <a:xfrm>
            <a:off x="584689" y="980728"/>
            <a:ext cx="8137525" cy="43088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200"/>
              </a:spcAft>
              <a:defRPr/>
            </a:pPr>
            <a:r>
              <a:rPr lang="it-IT" sz="2200" dirty="0">
                <a:solidFill>
                  <a:srgbClr val="000000"/>
                </a:solidFill>
                <a:latin typeface="+mn-lt"/>
                <a:ea typeface="PMingLiU"/>
              </a:rPr>
              <a:t>Sulla base dell’elaborazione ed analisi dei dati dei sistemi informativi e dei nuovi disposti normativi</a:t>
            </a:r>
          </a:p>
          <a:p>
            <a:pPr algn="just">
              <a:spcAft>
                <a:spcPts val="200"/>
              </a:spcAft>
              <a:defRPr/>
            </a:pPr>
            <a:endParaRPr lang="it-IT" sz="2200" dirty="0">
              <a:solidFill>
                <a:srgbClr val="000000"/>
              </a:solidFill>
              <a:latin typeface="+mn-lt"/>
              <a:ea typeface="PMingLiU"/>
            </a:endParaRPr>
          </a:p>
          <a:p>
            <a:pPr algn="just">
              <a:spcAft>
                <a:spcPts val="200"/>
              </a:spcAft>
              <a:defRPr/>
            </a:pPr>
            <a:endParaRPr lang="it-IT" sz="2200" dirty="0">
              <a:solidFill>
                <a:srgbClr val="000000"/>
              </a:solidFill>
              <a:latin typeface="+mn-lt"/>
              <a:ea typeface="PMingLiU"/>
            </a:endParaRPr>
          </a:p>
          <a:p>
            <a:pPr algn="just">
              <a:spcAft>
                <a:spcPts val="200"/>
              </a:spcAft>
              <a:defRPr/>
            </a:pPr>
            <a:endParaRPr lang="it-IT" sz="2200" dirty="0">
              <a:solidFill>
                <a:srgbClr val="000000"/>
              </a:solidFill>
              <a:latin typeface="+mn-lt"/>
              <a:ea typeface="PMingLiU"/>
            </a:endParaRPr>
          </a:p>
          <a:p>
            <a:pPr algn="just">
              <a:spcAft>
                <a:spcPts val="200"/>
              </a:spcAft>
              <a:defRPr/>
            </a:pPr>
            <a:r>
              <a:rPr lang="it-IT" sz="2200" dirty="0">
                <a:solidFill>
                  <a:srgbClr val="2016E4"/>
                </a:solidFill>
                <a:ea typeface="PMingLiU"/>
              </a:rPr>
              <a:t>si è </a:t>
            </a:r>
            <a:r>
              <a:rPr lang="it-IT" sz="2200" dirty="0" smtClean="0">
                <a:solidFill>
                  <a:srgbClr val="2016E4"/>
                </a:solidFill>
                <a:ea typeface="PMingLiU"/>
              </a:rPr>
              <a:t>condiviso</a:t>
            </a:r>
          </a:p>
          <a:p>
            <a:pPr algn="just">
              <a:spcAft>
                <a:spcPts val="200"/>
              </a:spcAft>
              <a:defRPr/>
            </a:pPr>
            <a:r>
              <a:rPr lang="it-IT" sz="2200" dirty="0" smtClean="0">
                <a:solidFill>
                  <a:srgbClr val="000000"/>
                </a:solidFill>
                <a:ea typeface="PMingLiU"/>
              </a:rPr>
              <a:t>con 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rappresentanti </a:t>
            </a:r>
            <a:r>
              <a:rPr lang="it-IT" sz="2200" dirty="0" err="1">
                <a:solidFill>
                  <a:srgbClr val="000000"/>
                </a:solidFill>
                <a:ea typeface="PMingLiU"/>
              </a:rPr>
              <a:t>SPreSAL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, INAIL e ITL, facenti anche parte di appositi Gruppi di Lavoro costituiti dall’Assessorato della Sanità</a:t>
            </a:r>
          </a:p>
          <a:p>
            <a:pPr algn="just">
              <a:spcAft>
                <a:spcPts val="200"/>
              </a:spcAft>
              <a:defRPr/>
            </a:pPr>
            <a:r>
              <a:rPr lang="x-none" sz="2200" dirty="0">
                <a:solidFill>
                  <a:srgbClr val="2016E4"/>
                </a:solidFill>
                <a:ea typeface="PMingLiU"/>
              </a:rPr>
              <a:t>d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i</a:t>
            </a:r>
            <a:r>
              <a:rPr lang="x-none" sz="2200" dirty="0">
                <a:solidFill>
                  <a:srgbClr val="2016E4"/>
                </a:solidFill>
                <a:ea typeface="PMingLiU"/>
              </a:rPr>
              <a:t> realizzar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e</a:t>
            </a:r>
            <a:r>
              <a:rPr lang="x-none" sz="2200" dirty="0">
                <a:solidFill>
                  <a:srgbClr val="2016E4"/>
                </a:solidFill>
                <a:ea typeface="PMingLiU"/>
              </a:rPr>
              <a:t> 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in ciascuna sede </a:t>
            </a:r>
            <a:r>
              <a:rPr lang="it-IT" sz="2200" dirty="0" err="1">
                <a:solidFill>
                  <a:srgbClr val="2016E4"/>
                </a:solidFill>
                <a:ea typeface="PMingLiU"/>
              </a:rPr>
              <a:t>SPreSAL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 della regione</a:t>
            </a:r>
            <a:r>
              <a:rPr lang="x-none" sz="2200" dirty="0">
                <a:solidFill>
                  <a:srgbClr val="2016E4"/>
                </a:solidFill>
                <a:ea typeface="PMingLiU"/>
              </a:rPr>
              <a:t> Sardegna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 i PMP riportati nella successiva tabella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, con il coordinamento di una sede </a:t>
            </a:r>
            <a:r>
              <a:rPr lang="it-IT" sz="2200" dirty="0" err="1">
                <a:solidFill>
                  <a:srgbClr val="000000"/>
                </a:solidFill>
                <a:ea typeface="PMingLiU"/>
              </a:rPr>
              <a:t>SPreSAL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 Capofila per ciascuno degli 8 PMP</a:t>
            </a:r>
          </a:p>
          <a:p>
            <a:pPr algn="just">
              <a:spcAft>
                <a:spcPts val="0"/>
              </a:spcAft>
              <a:defRPr/>
            </a:pPr>
            <a:endParaRPr lang="it-IT" sz="2200" dirty="0">
              <a:solidFill>
                <a:srgbClr val="0000FF"/>
              </a:solidFill>
              <a:latin typeface="+mn-lt"/>
              <a:ea typeface="PMingLiU"/>
            </a:endParaRP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xmlns="" id="{5CD499D7-29CE-4737-88C7-203830E7D747}"/>
              </a:ext>
            </a:extLst>
          </p:cNvPr>
          <p:cNvSpPr/>
          <p:nvPr/>
        </p:nvSpPr>
        <p:spPr>
          <a:xfrm>
            <a:off x="4492320" y="1988840"/>
            <a:ext cx="322262" cy="542925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74A0E3E7-967F-4D02-91F9-397CB15E9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1763688" y="129486"/>
            <a:ext cx="7641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PMP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relativo al rischio sovraccarico biomeccanico - prevenzione patologie </a:t>
            </a:r>
            <a:r>
              <a:rPr lang="it-IT" alt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 </a:t>
            </a:r>
            <a:r>
              <a:rPr lang="it-IT" altLang="it-IT" sz="900" dirty="0">
                <a:latin typeface="Arial" panose="020B0604020202020204" pitchFamily="34" charset="0"/>
                <a:cs typeface="Arial" panose="020B0604020202020204" pitchFamily="34" charset="0"/>
              </a:rPr>
              <a:t>muscoloscheletriche nel comparto trasporti e logistica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alt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 smtClean="0"/>
              <a:t>Carbonia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6293562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Segnaposto contenuto 5">
            <a:extLst>
              <a:ext uri="{FF2B5EF4-FFF2-40B4-BE49-F238E27FC236}">
                <a16:creationId xmlns:a16="http://schemas.microsoft.com/office/drawing/2014/main" xmlns="" id="{F4EB4A0D-8EF3-48B8-A186-19105D7453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369169"/>
              </p:ext>
            </p:extLst>
          </p:nvPr>
        </p:nvGraphicFramePr>
        <p:xfrm>
          <a:off x="341529" y="332656"/>
          <a:ext cx="8460942" cy="6591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3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094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23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647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PP</a:t>
                      </a:r>
                    </a:p>
                  </a:txBody>
                  <a:tcPr marL="68580" marR="68580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PIANI MIRATI DI PREVENZIONE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/>
                        <a:t>SPreSAL</a:t>
                      </a:r>
                      <a:r>
                        <a:rPr lang="it-IT" sz="1200" b="1" dirty="0"/>
                        <a:t> </a:t>
                      </a:r>
                      <a:r>
                        <a:rPr lang="it-IT" sz="1200" b="1" baseline="0" dirty="0"/>
                        <a:t> CAPOFILA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GRUPPI</a:t>
                      </a:r>
                      <a:r>
                        <a:rPr lang="it-IT" sz="1200" b="1" baseline="0" dirty="0"/>
                        <a:t> DI LAVORO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4249">
                <a:tc rowSpan="3">
                  <a:txBody>
                    <a:bodyPr/>
                    <a:lstStyle/>
                    <a:p>
                      <a:r>
                        <a:rPr lang="it-IT" sz="1200" dirty="0"/>
                        <a:t>PP6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per il rischio da esposizione ad amianto nell’ambito della rimozione delle tubazioni interrate in cemento amianto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Sanluri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Carbonia-Sanluri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it-IT" sz="1200" dirty="0"/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1366">
                <a:tc vMerge="1"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ai rischi di malattie professionali nel Comparto pesca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Olbia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Nord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26483">
                <a:tc vMerge="1">
                  <a:txBody>
                    <a:bodyPr/>
                    <a:lstStyle/>
                    <a:p>
                      <a:pPr algn="just"/>
                      <a:endParaRPr lang="it-IT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per il rischio da esposizione al radon nei luoghi di lavoro sotterranei, nei luoghi di lavoro semi sotterranei o al piano terra in aree a rischio radon/aree prioritarie, negli stabilimenti termali (</a:t>
                      </a:r>
                      <a:r>
                        <a:rPr lang="it-IT" sz="1200" kern="1200" dirty="0" err="1">
                          <a:effectLst/>
                        </a:rPr>
                        <a:t>D.Lgs.</a:t>
                      </a:r>
                      <a:r>
                        <a:rPr lang="it-IT" sz="1200" kern="1200" dirty="0">
                          <a:effectLst/>
                        </a:rPr>
                        <a:t> 101/2020)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kern="1200" dirty="0">
                        <a:effectLst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Nuoro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Centro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Rappresentanti ITL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14249">
                <a:tc rowSpan="2"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effectLst/>
                        </a:rPr>
                        <a:t>PP7</a:t>
                      </a:r>
                      <a:endParaRPr lang="it-IT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al rischio cadute dall’alto nel comparto edilizia</a:t>
                      </a:r>
                      <a:endParaRPr lang="it-IT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Sassari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Nord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Rappresentanti ITL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14249">
                <a:tc vMerge="1">
                  <a:txBody>
                    <a:bodyPr/>
                    <a:lstStyle/>
                    <a:p>
                      <a:pPr algn="just"/>
                      <a:endParaRPr lang="it-IT" sz="13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kern="1200" dirty="0">
                          <a:effectLst/>
                        </a:rPr>
                        <a:t>PMP relativo ai rischi legati all’utilizzo di attrezzature agricole nel settore agricoltura</a:t>
                      </a:r>
                      <a:endParaRPr lang="it-IT" sz="12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Oristano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Centro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Rappresentanti ITL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81366">
                <a:tc rowSpan="3">
                  <a:txBody>
                    <a:bodyPr/>
                    <a:lstStyle/>
                    <a:p>
                      <a:pPr algn="just"/>
                      <a:r>
                        <a:rPr lang="it-IT" sz="1400" b="1" dirty="0"/>
                        <a:t>PP8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al rischio Stress Lavoro-Correlato nel comparto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di Cagliari</a:t>
                      </a:r>
                    </a:p>
                    <a:p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81366">
                <a:tc vMerge="1">
                  <a:txBody>
                    <a:bodyPr/>
                    <a:lstStyle/>
                    <a:p>
                      <a:pPr marL="0" algn="just" defTabSz="685800" rtl="0" eaLnBrk="1" latinLnBrk="0" hangingPunct="1"/>
                      <a:endParaRPr lang="it-IT" sz="13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effectLst/>
                        </a:rPr>
                        <a:t>PMP relativo al rischio da sovraccarico biomeccanico - prevenzione patologie professionali muscolo-scheletriche nel comparto trasporti e </a:t>
                      </a:r>
                      <a:r>
                        <a:rPr lang="it-IT" sz="1400" b="1" kern="1200" dirty="0" smtClean="0">
                          <a:effectLst/>
                        </a:rPr>
                        <a:t>logistica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err="1"/>
                        <a:t>SPreSAL</a:t>
                      </a:r>
                      <a:r>
                        <a:rPr lang="it-IT" sz="1200" b="1" dirty="0"/>
                        <a:t> sede di Lanusei dello </a:t>
                      </a:r>
                      <a:r>
                        <a:rPr lang="it-IT" sz="1200" b="1" dirty="0" err="1"/>
                        <a:t>SPreSAL</a:t>
                      </a:r>
                      <a:r>
                        <a:rPr lang="it-IT" sz="1200" b="1" dirty="0"/>
                        <a:t> Zona Centro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b="1" dirty="0"/>
                        <a:t>Rappresentanti di tutte le sedi </a:t>
                      </a:r>
                      <a:r>
                        <a:rPr lang="it-IT" sz="1200" b="1" dirty="0" err="1"/>
                        <a:t>SPreSAL</a:t>
                      </a:r>
                      <a:endParaRPr lang="it-IT" sz="1200" b="1" dirty="0"/>
                    </a:p>
                    <a:p>
                      <a:r>
                        <a:rPr lang="it-IT" sz="1200" b="1" dirty="0"/>
                        <a:t>Rappresentanti INAIL</a:t>
                      </a:r>
                    </a:p>
                    <a:p>
                      <a:r>
                        <a:rPr lang="it-IT" sz="1200" b="1" dirty="0"/>
                        <a:t>Referente Assessorato Sanità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81366">
                <a:tc vMerge="1"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del rischio cancerogeno per</a:t>
                      </a:r>
                      <a:r>
                        <a:rPr lang="it-IT" sz="1200" kern="1200" baseline="0" dirty="0">
                          <a:effectLst/>
                        </a:rPr>
                        <a:t> e</a:t>
                      </a:r>
                      <a:r>
                        <a:rPr lang="it-IT" sz="1200" kern="1200" dirty="0">
                          <a:effectLst/>
                        </a:rPr>
                        <a:t>sposizione professionale a polveri di legno duro</a:t>
                      </a:r>
                      <a:endParaRPr lang="it-IT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Carbonia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Carbonia-Sanluri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" name="Freccia a destra 2">
            <a:extLst>
              <a:ext uri="{FF2B5EF4-FFF2-40B4-BE49-F238E27FC236}">
                <a16:creationId xmlns:a16="http://schemas.microsoft.com/office/drawing/2014/main" xmlns="" id="{6840CF9A-ABB6-4052-B349-E7B937D5D431}"/>
              </a:ext>
            </a:extLst>
          </p:cNvPr>
          <p:cNvSpPr/>
          <p:nvPr/>
        </p:nvSpPr>
        <p:spPr>
          <a:xfrm>
            <a:off x="104796" y="5458164"/>
            <a:ext cx="648072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94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10081</TotalTime>
  <Words>1694</Words>
  <Application>Microsoft Office PowerPoint</Application>
  <PresentationFormat>Presentazione su schermo (4:3)</PresentationFormat>
  <Paragraphs>246</Paragraphs>
  <Slides>14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Tutan</dc:creator>
  <cp:lastModifiedBy>Alessandro Campus</cp:lastModifiedBy>
  <cp:revision>399</cp:revision>
  <dcterms:created xsi:type="dcterms:W3CDTF">2020-10-22T10:29:29Z</dcterms:created>
  <dcterms:modified xsi:type="dcterms:W3CDTF">2022-06-07T10:56:43Z</dcterms:modified>
</cp:coreProperties>
</file>