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91" r:id="rId2"/>
    <p:sldId id="1157" r:id="rId3"/>
    <p:sldId id="311" r:id="rId4"/>
    <p:sldId id="258" r:id="rId5"/>
    <p:sldId id="310" r:id="rId6"/>
    <p:sldId id="272" r:id="rId7"/>
    <p:sldId id="292" r:id="rId8"/>
    <p:sldId id="344"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6" r:id="rId22"/>
    <p:sldId id="305" r:id="rId23"/>
    <p:sldId id="307" r:id="rId24"/>
    <p:sldId id="345" r:id="rId25"/>
    <p:sldId id="308" r:id="rId26"/>
    <p:sldId id="309" r:id="rId27"/>
    <p:sldId id="312" r:id="rId28"/>
    <p:sldId id="313" r:id="rId29"/>
    <p:sldId id="314" r:id="rId30"/>
    <p:sldId id="346" r:id="rId31"/>
    <p:sldId id="315" r:id="rId32"/>
    <p:sldId id="316" r:id="rId33"/>
    <p:sldId id="317" r:id="rId34"/>
    <p:sldId id="318" r:id="rId35"/>
    <p:sldId id="319" r:id="rId36"/>
    <p:sldId id="320" r:id="rId37"/>
    <p:sldId id="348" r:id="rId38"/>
    <p:sldId id="328" r:id="rId39"/>
    <p:sldId id="330" r:id="rId40"/>
    <p:sldId id="331" r:id="rId41"/>
    <p:sldId id="332" r:id="rId42"/>
    <p:sldId id="333" r:id="rId43"/>
    <p:sldId id="334" r:id="rId44"/>
    <p:sldId id="335" r:id="rId45"/>
    <p:sldId id="336" r:id="rId46"/>
    <p:sldId id="337" r:id="rId47"/>
    <p:sldId id="338" r:id="rId48"/>
    <p:sldId id="329" r:id="rId49"/>
    <p:sldId id="339" r:id="rId50"/>
    <p:sldId id="340" r:id="rId51"/>
    <p:sldId id="341" r:id="rId52"/>
    <p:sldId id="342" r:id="rId53"/>
    <p:sldId id="343" r:id="rId54"/>
    <p:sldId id="357" r:id="rId55"/>
    <p:sldId id="358" r:id="rId56"/>
    <p:sldId id="349" r:id="rId57"/>
    <p:sldId id="350" r:id="rId58"/>
    <p:sldId id="351" r:id="rId59"/>
    <p:sldId id="352" r:id="rId60"/>
    <p:sldId id="353" r:id="rId61"/>
    <p:sldId id="354" r:id="rId62"/>
    <p:sldId id="355" r:id="rId63"/>
    <p:sldId id="356" r:id="rId6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7" autoAdjust="0"/>
    <p:restoredTop sz="82745" autoAdjust="0"/>
  </p:normalViewPr>
  <p:slideViewPr>
    <p:cSldViewPr>
      <p:cViewPr>
        <p:scale>
          <a:sx n="52" d="100"/>
          <a:sy n="52" d="100"/>
        </p:scale>
        <p:origin x="2314" y="33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C95106-CF6D-41F1-BFFE-7B6BEE9FDCDC}" type="datetimeFigureOut">
              <a:rPr lang="it-IT" smtClean="0"/>
              <a:t>06/02/2022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2CDB86-3DBA-456D-8B11-C27A47321615}" type="slidenum">
              <a:rPr lang="it-IT" smtClean="0"/>
              <a:t>‹N›</a:t>
            </a:fld>
            <a:endParaRPr lang="it-IT"/>
          </a:p>
        </p:txBody>
      </p:sp>
    </p:spTree>
    <p:extLst>
      <p:ext uri="{BB962C8B-B14F-4D97-AF65-F5344CB8AC3E}">
        <p14:creationId xmlns:p14="http://schemas.microsoft.com/office/powerpoint/2010/main" val="342322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nail.it/"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ecolavservice.com/cgi-bin/allegati/INAIL_Guida_SGSL.pdf"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ur-lex.europa.eu/legal-content/IT/TXT/PDF/?uri=CELEX:32006R1907R(01)&amp;from=IT"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echa.europa.eu/it/home"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aulss8.veneto.it/allegati/4734-manuale_legno_27_ottobre.pdf"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bancadatisicurezza.puntosicuro.it/italian/view_banca_dati.php?sViewMAGA=articolo&amp;iId=48352"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a:t>
            </a:fld>
            <a:endParaRPr lang="it-IT"/>
          </a:p>
        </p:txBody>
      </p:sp>
    </p:spTree>
    <p:extLst>
      <p:ext uri="{BB962C8B-B14F-4D97-AF65-F5344CB8AC3E}">
        <p14:creationId xmlns:p14="http://schemas.microsoft.com/office/powerpoint/2010/main" val="3115260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L’opuscolo in esame è stato redatto dall’INAIL nel 2017 ed è rivolto ai lavoratori operanti nel settore della prima lavorazione del legno. I contenuti sono focalizzati sui principali fattori di rischio che possono presentarsi in ciascuna fase lavorativa, nonché sulle modalità operative per svolgere il lavoro in sicurezza.</a:t>
            </a:r>
            <a:endParaRPr lang="it-IT" dirty="0">
              <a:effectLst/>
            </a:endParaRPr>
          </a:p>
          <a:p>
            <a:r>
              <a:rPr lang="it-IT" sz="1200" kern="1200" dirty="0">
                <a:solidFill>
                  <a:schemeClr val="tx1"/>
                </a:solidFill>
                <a:effectLst/>
                <a:latin typeface="+mn-lt"/>
                <a:ea typeface="+mn-ea"/>
                <a:cs typeface="+mn-cs"/>
              </a:rPr>
              <a:t>L’ultimo capitolo del documento è dedicato all’esposizione alle polveri di legno duro: dopo una prima disamina dei rischi per la salute correlati all’esposizione a tale agente cancerogeno, vengono sinteticamente elencate le misure di prevenzione e protezione da attuare sulla base della valutazione del di rischio espositivo. In particolare si evidenzia che tali misure possono essere le seguenti:</a:t>
            </a:r>
          </a:p>
          <a:p>
            <a:r>
              <a:rPr lang="it-IT" sz="1200" kern="1200" dirty="0">
                <a:solidFill>
                  <a:schemeClr val="tx1"/>
                </a:solidFill>
                <a:effectLst/>
                <a:latin typeface="+mn-lt"/>
                <a:ea typeface="+mn-ea"/>
                <a:cs typeface="+mn-cs"/>
              </a:rPr>
              <a:t>[LEGGERE]</a:t>
            </a:r>
          </a:p>
          <a:p>
            <a:r>
              <a:rPr lang="it-IT" sz="1200" kern="1200" dirty="0">
                <a:solidFill>
                  <a:schemeClr val="tx1"/>
                </a:solidFill>
                <a:effectLst/>
                <a:latin typeface="+mn-lt"/>
                <a:ea typeface="+mn-ea"/>
                <a:cs typeface="+mn-cs"/>
              </a:rPr>
              <a:t> </a:t>
            </a:r>
          </a:p>
        </p:txBody>
      </p:sp>
      <p:sp>
        <p:nvSpPr>
          <p:cNvPr id="4" name="Segnaposto numero diapositiva 3"/>
          <p:cNvSpPr>
            <a:spLocks noGrp="1"/>
          </p:cNvSpPr>
          <p:nvPr>
            <p:ph type="sldNum" sz="quarter" idx="10"/>
          </p:nvPr>
        </p:nvSpPr>
        <p:spPr/>
        <p:txBody>
          <a:bodyPr/>
          <a:lstStyle/>
          <a:p>
            <a:fld id="{00E04FF1-C35F-450E-9D8C-B1490824EF48}" type="slidenum">
              <a:rPr lang="it-IT" smtClean="0"/>
              <a:t>10</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11</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L’opuscolo in esame, elaborato dall’INAIL e pubblicato nel 2012, è rivolto ai Servizi di Prevenzione negli Ambienti di Lavoro e alle aziende che operano nel settore della lavorazione del legno.</a:t>
            </a:r>
          </a:p>
          <a:p>
            <a:r>
              <a:rPr lang="it-IT" sz="1200" kern="1200" dirty="0">
                <a:solidFill>
                  <a:schemeClr val="tx1"/>
                </a:solidFill>
                <a:effectLst/>
                <a:latin typeface="+mn-lt"/>
                <a:ea typeface="+mn-ea"/>
                <a:cs typeface="+mn-cs"/>
              </a:rPr>
              <a:t>I primi capitoli del documento sono [LEGGERE]</a:t>
            </a:r>
          </a:p>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0E04FF1-C35F-450E-9D8C-B1490824EF48}" type="slidenum">
              <a:rPr lang="it-IT" smtClean="0"/>
              <a:t>12</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Una sezione è dedicata alle misure di prevenzione per mitigare l’esposizione alle polveri di legno duro, e in particolare vengono elencati i principali interventi preventivi da metter in atto per la riduzione della produzione di polveri di legno</a:t>
            </a:r>
            <a:r>
              <a:rPr lang="it-IT" sz="1200" kern="1200" baseline="0" dirty="0">
                <a:solidFill>
                  <a:schemeClr val="tx1"/>
                </a:solidFill>
                <a:effectLst/>
                <a:latin typeface="+mn-lt"/>
                <a:ea typeface="+mn-ea"/>
                <a:cs typeface="+mn-cs"/>
              </a:rPr>
              <a:t> [LEGGERE]</a:t>
            </a:r>
            <a:r>
              <a:rPr lang="it-IT" sz="1200" kern="1200" dirty="0">
                <a:solidFill>
                  <a:schemeClr val="tx1"/>
                </a:solidFill>
                <a:effectLst/>
                <a:latin typeface="+mn-lt"/>
                <a:ea typeface="+mn-ea"/>
                <a:cs typeface="+mn-cs"/>
              </a:rPr>
              <a:t> </a:t>
            </a: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13</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14</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seguente tabella esplicita alcuni dei requisiti di sicurezza fondamentali per le principali attrezzature utilizzate nella seconda lavorazione del legno unitamente alla concentrazione media di polvere di legno generata durante la lavorazione.</a:t>
            </a:r>
            <a:endParaRPr lang="it-IT" dirty="0"/>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15</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16</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documento in esame, adottato dalla Regione Lombardia nel 2010 e curato dal Servizio Prevenzione Sicurezza Ambienti di lavoro (SPSAL) della ASL della provincia di Como e dalla Unità Operativa Ospedaliera di Medicina del Lavoro (UOOML) di Desio, è stato diffuso dall’ATS Brianza a partire dal 2013 nell’ambito del Piano Mirato di Prevenzione (di seguito PMP) "</a:t>
            </a:r>
            <a:r>
              <a:rPr lang="it-IT" sz="1200" i="1" kern="1200" dirty="0">
                <a:solidFill>
                  <a:schemeClr val="tx1"/>
                </a:solidFill>
                <a:effectLst/>
                <a:latin typeface="+mn-lt"/>
                <a:ea typeface="+mn-ea"/>
                <a:cs typeface="+mn-cs"/>
              </a:rPr>
              <a:t>Applicazione del vademecum per il miglioramento della sicurezza e della salute con le polveri del legno</a:t>
            </a:r>
            <a:r>
              <a:rPr lang="it-IT" sz="1200" kern="1200" dirty="0">
                <a:solidFill>
                  <a:schemeClr val="tx1"/>
                </a:solidFill>
                <a:effectLst/>
                <a:latin typeface="+mn-lt"/>
                <a:ea typeface="+mn-ea"/>
                <a:cs typeface="+mn-cs"/>
              </a:rPr>
              <a:t>" al fine di stimolare le imprese alla autovalutazione del proprio sistema di gestione della sicurezza aziendale e alla verifica delle misure adottate per la prevenzione del rischio cancerogeno correlato alla esposizione alle polveri di legno duro.</a:t>
            </a: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17</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capitolo 7 espone le misure tecniche di prevenzione del rischio chimico e cancerogeno per esposizione alle polveri ed in particolare vengono trattate le indicazioni per una corretta progettazione e manutenzione degli impianti di aspirazione. Di seguito si riporta un estratto del suddetto capitolo relativo alle indicazioni operative specifiche per la riduzione della dispersione di polveri originate da lavorazioni meccaniche del legno.</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Nella slide si riporta un estratto</a:t>
            </a:r>
            <a:r>
              <a:rPr lang="it-IT" sz="1200" kern="1200" baseline="0" dirty="0">
                <a:solidFill>
                  <a:schemeClr val="tx1"/>
                </a:solidFill>
                <a:effectLst/>
                <a:latin typeface="+mn-lt"/>
                <a:ea typeface="+mn-ea"/>
                <a:cs typeface="+mn-cs"/>
              </a:rPr>
              <a:t> </a:t>
            </a:r>
            <a:r>
              <a:rPr lang="it-IT" sz="1200" kern="1200" dirty="0">
                <a:solidFill>
                  <a:schemeClr val="tx1"/>
                </a:solidFill>
                <a:effectLst/>
                <a:latin typeface="+mn-lt"/>
                <a:ea typeface="+mn-ea"/>
                <a:cs typeface="+mn-cs"/>
              </a:rPr>
              <a:t>del suddetto capitolo relativo alle indicazioni operative specifiche per la riduzione della dispersione di polveri originate da lavorazioni meccaniche del legno.</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18</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19</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a:t>
            </a:fld>
            <a:endParaRPr lang="it-IT"/>
          </a:p>
        </p:txBody>
      </p:sp>
    </p:spTree>
    <p:extLst>
      <p:ext uri="{BB962C8B-B14F-4D97-AF65-F5344CB8AC3E}">
        <p14:creationId xmlns:p14="http://schemas.microsoft.com/office/powerpoint/2010/main" val="3115260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20</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21</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a:t>Il presente documento, pubblicato dalla Regione Emilia Romagna nel 2004, si occupa dei criteri di base per la scelta degli impianti di aspirazione e di diluizione degli inquinanti </a:t>
            </a:r>
            <a:r>
              <a:rPr lang="it-IT" dirty="0" err="1"/>
              <a:t>aerodispersi</a:t>
            </a:r>
            <a:r>
              <a:rPr lang="it-IT" dirty="0"/>
              <a:t> nelle lavorazioni che espongono a polveri di legno.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22</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a:t>Il presente documento, pubblicato dalla Regione Emilia Romagna nel 2004, si occupa dei criteri di base per la scelta degli impianti di aspirazione e di diluizione degli inquinanti </a:t>
            </a:r>
            <a:r>
              <a:rPr lang="it-IT" dirty="0" err="1"/>
              <a:t>aerodispersi</a:t>
            </a:r>
            <a:r>
              <a:rPr lang="it-IT" dirty="0"/>
              <a:t> nelle lavorazioni che espongono a polveri di legno.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23</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24</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Con la recente entrata in vigore del D.Lgs. 44/2020 e l’abbassamento del limite di polveri di legno </a:t>
            </a:r>
            <a:r>
              <a:rPr lang="it-IT" sz="1200" kern="1200" dirty="0" err="1">
                <a:solidFill>
                  <a:schemeClr val="tx1"/>
                </a:solidFill>
                <a:effectLst/>
                <a:latin typeface="+mn-lt"/>
                <a:ea typeface="+mn-ea"/>
                <a:cs typeface="+mn-cs"/>
              </a:rPr>
              <a:t>aerodisperse</a:t>
            </a:r>
            <a:r>
              <a:rPr lang="it-IT" sz="1200" kern="1200" dirty="0">
                <a:solidFill>
                  <a:schemeClr val="tx1"/>
                </a:solidFill>
                <a:effectLst/>
                <a:latin typeface="+mn-lt"/>
                <a:ea typeface="+mn-ea"/>
                <a:cs typeface="+mn-cs"/>
              </a:rPr>
              <a:t> a 2 mg/m</a:t>
            </a:r>
            <a:r>
              <a:rPr lang="it-IT" sz="1200" kern="1200" baseline="30000" dirty="0">
                <a:solidFill>
                  <a:schemeClr val="tx1"/>
                </a:solidFill>
                <a:effectLst/>
                <a:latin typeface="+mn-lt"/>
                <a:ea typeface="+mn-ea"/>
                <a:cs typeface="+mn-cs"/>
              </a:rPr>
              <a:t>3</a:t>
            </a:r>
            <a:r>
              <a:rPr lang="it-IT" sz="1200" kern="1200" dirty="0">
                <a:solidFill>
                  <a:schemeClr val="tx1"/>
                </a:solidFill>
                <a:effectLst/>
                <a:latin typeface="+mn-lt"/>
                <a:ea typeface="+mn-ea"/>
                <a:cs typeface="+mn-cs"/>
              </a:rPr>
              <a:t> (a partire dal 18.01.2023), potrebbe essere necessario, ad esempio, l’ammodernamento dei sistemi di aspirazione localizzata associata alle macchine per la lavorazione del legno che, come evidenziato nelle precedenti slide sulle buone pratiche, rappresentano un elemento chiave per l’abbattimento delle polveri di legno </a:t>
            </a:r>
            <a:r>
              <a:rPr lang="it-IT" sz="1200" kern="1200" dirty="0" err="1">
                <a:solidFill>
                  <a:schemeClr val="tx1"/>
                </a:solidFill>
                <a:effectLst/>
                <a:latin typeface="+mn-lt"/>
                <a:ea typeface="+mn-ea"/>
                <a:cs typeface="+mn-cs"/>
              </a:rPr>
              <a:t>aerodisperse</a:t>
            </a:r>
            <a:r>
              <a:rPr lang="it-IT" sz="1200" kern="1200" dirty="0">
                <a:solidFill>
                  <a:schemeClr val="tx1"/>
                </a:solidFill>
                <a:effectLst/>
                <a:latin typeface="+mn-lt"/>
                <a:ea typeface="+mn-ea"/>
                <a:cs typeface="+mn-cs"/>
              </a:rPr>
              <a:t>. </a:t>
            </a:r>
            <a:endParaRPr lang="it-IT" dirty="0">
              <a:effectLst/>
            </a:endParaRPr>
          </a:p>
          <a:p>
            <a:r>
              <a:rPr lang="it-IT" sz="1200" kern="1200" dirty="0">
                <a:solidFill>
                  <a:schemeClr val="tx1"/>
                </a:solidFill>
                <a:effectLst/>
                <a:latin typeface="+mn-lt"/>
                <a:ea typeface="+mn-ea"/>
                <a:cs typeface="+mn-cs"/>
              </a:rPr>
              <a:t>Tale misura sarà associata ad un notevole dispendio economico da parte delle imprese che, come in molti casi in Sardegna, sono microimprese artigianali spesso a conduzione familiare. Tra tutte queste, le imprese dislocate in territori ad alta deprivazione socioeconomica sono certamente quelle maggiormente svantaggiate. Tale aspetto può dare luogo a condizioni di minor tutela della salute e sicurezza dei lavoratori, ossia a fenomeni di generazione di disuguaglianze di salute tra i lavoratori.</a:t>
            </a: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25</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Al fine di contrastare</a:t>
            </a:r>
            <a:r>
              <a:rPr lang="it-IT" sz="1200" kern="1200" baseline="0" dirty="0">
                <a:solidFill>
                  <a:schemeClr val="tx1"/>
                </a:solidFill>
                <a:effectLst/>
                <a:latin typeface="+mn-lt"/>
                <a:ea typeface="+mn-ea"/>
                <a:cs typeface="+mn-cs"/>
              </a:rPr>
              <a:t> la generazioni di condizioni di disequità di salute tra i lavoratori esposti al rischio in esame, nei Comuni maggiormente deprivati (ossia nei Comuni più svantaggiati sotto il profilo socio-economico (definito dai fattori come il reddito, il livello occupazionale, il grado di istruzione, ecc.)) </a:t>
            </a:r>
            <a:r>
              <a:rPr lang="it-IT" sz="1200" kern="1200" dirty="0">
                <a:solidFill>
                  <a:schemeClr val="tx1"/>
                </a:solidFill>
                <a:effectLst/>
                <a:latin typeface="+mn-lt"/>
                <a:ea typeface="+mn-ea"/>
                <a:cs typeface="+mn-cs"/>
              </a:rPr>
              <a:t>si dovranno concentrare le attività del PMP anche in termini di assistenza alle aziende per la prevenzione e riduzione del rischio in argomento.</a:t>
            </a:r>
            <a:r>
              <a:rPr lang="it-IT" sz="1200" kern="1200" baseline="0" dirty="0">
                <a:solidFill>
                  <a:schemeClr val="tx1"/>
                </a:solidFill>
                <a:effectLst/>
                <a:latin typeface="+mn-lt"/>
                <a:ea typeface="+mn-ea"/>
                <a:cs typeface="+mn-cs"/>
              </a:rPr>
              <a:t> </a:t>
            </a: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26</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Alla</a:t>
            </a:r>
            <a:r>
              <a:rPr lang="it-IT" sz="1200" kern="1200" baseline="0" dirty="0">
                <a:solidFill>
                  <a:schemeClr val="tx1"/>
                </a:solidFill>
                <a:effectLst/>
                <a:latin typeface="+mn-lt"/>
                <a:ea typeface="+mn-ea"/>
                <a:cs typeface="+mn-cs"/>
              </a:rPr>
              <a:t> luce di tali considerazioni e al fine di fornire degli strumenti utili per far fronte alle condizioni di maggior svantaggio, il Documento di buone pratiche riporta </a:t>
            </a:r>
            <a:r>
              <a:rPr lang="it-IT" sz="1200" kern="1200" dirty="0">
                <a:solidFill>
                  <a:schemeClr val="tx1"/>
                </a:solidFill>
                <a:effectLst/>
                <a:latin typeface="+mn-lt"/>
                <a:ea typeface="+mn-ea"/>
                <a:cs typeface="+mn-cs"/>
              </a:rPr>
              <a:t>una tabella che compendia le buone pratiche di più semplice ed economica attuazione per la riduzione del rischio cancerogeno per esposizione professionale a polveri di legno duro. </a:t>
            </a: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27</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Un altro strumento utile segnalato dal Documento di</a:t>
            </a:r>
            <a:r>
              <a:rPr lang="it-IT" sz="1200" kern="1200" baseline="0" dirty="0">
                <a:solidFill>
                  <a:schemeClr val="tx1"/>
                </a:solidFill>
                <a:effectLst/>
                <a:latin typeface="+mn-lt"/>
                <a:ea typeface="+mn-ea"/>
                <a:cs typeface="+mn-cs"/>
              </a:rPr>
              <a:t> buone pratiche </a:t>
            </a:r>
            <a:r>
              <a:rPr lang="it-IT" sz="1200" kern="1200" dirty="0">
                <a:solidFill>
                  <a:schemeClr val="tx1"/>
                </a:solidFill>
                <a:effectLst/>
                <a:latin typeface="+mn-lt"/>
                <a:ea typeface="+mn-ea"/>
                <a:cs typeface="+mn-cs"/>
              </a:rPr>
              <a:t>Bando ISI pubblicato annualmente dall’INAIL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Si segnala infatti un aspetto che può essere di rilevante interesse per le imprese della lavorazione del legno, specialmente per quelle che ricadono in aree fortemente deprivate e pertanto operanti in contesti territoriali che presentano un assetto socioeconomico molto sfavorevole alle attività imprenditoriali, rappresentato dalla possibilità di usufruire di incentivi per realizzare progetti per il miglioramento dei livelli di salute e sicurezza sul lavoro.</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Con l’ultimo bando ISI pubblicato nel 2020, ad esempio, l’INAIL ha finanziato, tra l’altro, progetti per micro e piccole imprese operanti in specifici settori di attività, fra le quali le imprese del settore della fabbricazione di mobili e, tra i progetti ammessi al finanziamento, vi era l’acquisto di nuove macchine e attrezzature.</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procedura di richiesta del finanziamento si esplica facilmente attraverso l’invio telematico della domanda da parte delle imprese utilizzando gli strumenti disponibili nella sezione “Servizi online” del sito </a:t>
            </a:r>
            <a:r>
              <a:rPr lang="it-IT" sz="1200" u="sng" kern="1200" dirty="0">
                <a:solidFill>
                  <a:schemeClr val="tx1"/>
                </a:solidFill>
                <a:effectLst/>
                <a:latin typeface="+mn-lt"/>
                <a:ea typeface="+mn-ea"/>
                <a:cs typeface="+mn-cs"/>
                <a:hlinkClick r:id="rId3"/>
              </a:rPr>
              <a:t>www.inail.it</a:t>
            </a:r>
            <a:r>
              <a:rPr lang="it-IT" sz="1200" kern="1200" dirty="0">
                <a:solidFill>
                  <a:schemeClr val="tx1"/>
                </a:solidFill>
                <a:effectLst/>
                <a:latin typeface="+mn-lt"/>
                <a:ea typeface="+mn-ea"/>
                <a:cs typeface="+mn-cs"/>
              </a:rPr>
              <a:t> e in cui era stata attivata una sezione dedicata bando ISI 2020. </a:t>
            </a: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28</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Oltre al precedente</a:t>
            </a:r>
            <a:r>
              <a:rPr lang="it-IT" sz="1200" kern="1200" baseline="0" dirty="0">
                <a:solidFill>
                  <a:schemeClr val="tx1"/>
                </a:solidFill>
                <a:effectLst/>
                <a:latin typeface="+mn-lt"/>
                <a:ea typeface="+mn-ea"/>
                <a:cs typeface="+mn-cs"/>
              </a:rPr>
              <a:t> Bando, </a:t>
            </a:r>
            <a:r>
              <a:rPr lang="it-IT" sz="1200" kern="1200" dirty="0">
                <a:solidFill>
                  <a:schemeClr val="tx1"/>
                </a:solidFill>
                <a:effectLst/>
                <a:latin typeface="+mn-lt"/>
                <a:ea typeface="+mn-ea"/>
                <a:cs typeface="+mn-cs"/>
              </a:rPr>
              <a:t>l’INAIL pubblica nel proprio sito istituzionale il modulo di domanda per la riduzione del tasso medio di tariffa per prevenzione.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Ad</a:t>
            </a:r>
            <a:r>
              <a:rPr lang="it-IT" sz="1200" kern="1200" baseline="0" dirty="0">
                <a:solidFill>
                  <a:schemeClr val="tx1"/>
                </a:solidFill>
                <a:effectLst/>
                <a:latin typeface="+mn-lt"/>
                <a:ea typeface="+mn-ea"/>
                <a:cs typeface="+mn-cs"/>
              </a:rPr>
              <a:t> esempio, per l’anno 2021, la domanda è richiesta per aver effettuato nel corso del 2020 interventi migliorativi finalizzati alla tutela della sicurezza e salute dei lavoratori.</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baseline="0" dirty="0">
                <a:solidFill>
                  <a:schemeClr val="tx1"/>
                </a:solidFill>
                <a:effectLst/>
                <a:latin typeface="+mn-lt"/>
                <a:ea typeface="+mn-ea"/>
                <a:cs typeface="+mn-cs"/>
              </a:rPr>
              <a:t>Un esempio di interesse per le aziende del comparto legno sono gli interventi di </a:t>
            </a:r>
            <a:r>
              <a:rPr lang="it-IT" dirty="0"/>
              <a:t>installazione di sistemi di aspirazione dell’aria per la riduzione della concentrazione di agenti chimici pericolosi e/o di agenti cancerogeni o mutageni presenti nei luoghi di lavoro .</a:t>
            </a: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29</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D.Lgs. 81/08 definisce le buone prassi come….[LEGGERE]</a:t>
            </a: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30</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Un Sistema di Gestione della Sicurezza sul Lavoro (SGSL) è un sistema organizzativo e procedurale per la tutela della sicurezza e della salute dei lavoratori, adottato volontariamente da un’azienda e strutturato specificatamente per ciascuna realtà produttiva.</a:t>
            </a:r>
          </a:p>
          <a:p>
            <a:r>
              <a:rPr lang="it-IT" sz="1200" kern="1200" dirty="0">
                <a:solidFill>
                  <a:schemeClr val="tx1"/>
                </a:solidFill>
                <a:effectLst/>
                <a:latin typeface="+mn-lt"/>
                <a:ea typeface="+mn-ea"/>
                <a:cs typeface="+mn-cs"/>
              </a:rPr>
              <a:t>L’azienda individua una sua politica di salute e sicurezza e si dota di una struttura organizzativa che sia adeguata alla natura dell’attività svolta, alla sua dimensione, al livello dei rischi lavorativi, agli obiettivi che si prefigge di raggiungere, nonché ai relativi programmi di attuazione stabiliti attraverso la massimizzazione dei benefici e la riduzione dei costi.  </a:t>
            </a:r>
          </a:p>
          <a:p>
            <a:r>
              <a:rPr lang="it-IT" sz="1200" kern="1200" dirty="0">
                <a:solidFill>
                  <a:schemeClr val="tx1"/>
                </a:solidFill>
                <a:effectLst/>
                <a:latin typeface="+mn-lt"/>
                <a:ea typeface="+mn-ea"/>
                <a:cs typeface="+mn-cs"/>
              </a:rPr>
              <a:t>Le norme di riferimento volontarie per l’adozione di un SGSL inizialmente erano le Linee guida UNI-INAIL (2001) o il </a:t>
            </a:r>
            <a:r>
              <a:rPr lang="it-IT" sz="1200" kern="1200" dirty="0" err="1">
                <a:solidFill>
                  <a:schemeClr val="tx1"/>
                </a:solidFill>
                <a:effectLst/>
                <a:latin typeface="+mn-lt"/>
                <a:ea typeface="+mn-ea"/>
                <a:cs typeface="+mn-cs"/>
              </a:rPr>
              <a:t>British</a:t>
            </a:r>
            <a:r>
              <a:rPr lang="it-IT" sz="1200" kern="1200" dirty="0">
                <a:solidFill>
                  <a:schemeClr val="tx1"/>
                </a:solidFill>
                <a:effectLst/>
                <a:latin typeface="+mn-lt"/>
                <a:ea typeface="+mn-ea"/>
                <a:cs typeface="+mn-cs"/>
              </a:rPr>
              <a:t> Standard OHSAS (</a:t>
            </a:r>
            <a:r>
              <a:rPr lang="it-IT" sz="1200" kern="1200" dirty="0" err="1">
                <a:solidFill>
                  <a:schemeClr val="tx1"/>
                </a:solidFill>
                <a:effectLst/>
                <a:latin typeface="+mn-lt"/>
                <a:ea typeface="+mn-ea"/>
                <a:cs typeface="+mn-cs"/>
              </a:rPr>
              <a:t>Occupational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Health</a:t>
            </a:r>
            <a:r>
              <a:rPr lang="it-IT" sz="1200" kern="1200" dirty="0">
                <a:solidFill>
                  <a:schemeClr val="tx1"/>
                </a:solidFill>
                <a:effectLst/>
                <a:latin typeface="+mn-lt"/>
                <a:ea typeface="+mn-ea"/>
                <a:cs typeface="+mn-cs"/>
              </a:rPr>
              <a:t> and </a:t>
            </a:r>
            <a:r>
              <a:rPr lang="it-IT" sz="1200" kern="1200" dirty="0" err="1">
                <a:solidFill>
                  <a:schemeClr val="tx1"/>
                </a:solidFill>
                <a:effectLst/>
                <a:latin typeface="+mn-lt"/>
                <a:ea typeface="+mn-ea"/>
                <a:cs typeface="+mn-cs"/>
              </a:rPr>
              <a:t>Safety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Assessment</a:t>
            </a:r>
            <a:r>
              <a:rPr lang="it-IT" sz="1200" kern="1200" dirty="0">
                <a:solidFill>
                  <a:schemeClr val="tx1"/>
                </a:solidFill>
                <a:effectLst/>
                <a:latin typeface="+mn-lt"/>
                <a:ea typeface="+mn-ea"/>
                <a:cs typeface="+mn-cs"/>
              </a:rPr>
              <a:t> Series (OHSAS) 18001:2007</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31</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norma ISO 45001:2018 specifica i requisiti per un sistema di gestione per la salute e sicurezza sul lavoro e fornisce una guida per il suo utilizzo, al fine di consentire alle organizzazioni di predisporre luoghi di lavoro sicuri e salubri, prevenendo lesioni e malattie correlate al lavoro.</a:t>
            </a:r>
          </a:p>
          <a:p>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Un valido riferimento per l’implementazione di un SGSL può essere la “Guida operativa per l’implementazione di un Sistema di Gestione della Salute e Sicurezza sul Lavoro” (SGSSL) predisposta da INAIL - Direzione regionale per le Marche e consultabile nel sito riportato nella nota a piè di pagina.</a:t>
            </a:r>
          </a:p>
          <a:p>
            <a:r>
              <a:rPr lang="it-IT" sz="1200" u="sng" kern="1200" dirty="0">
                <a:solidFill>
                  <a:schemeClr val="tx1"/>
                </a:solidFill>
                <a:effectLst/>
                <a:latin typeface="+mn-lt"/>
                <a:ea typeface="+mn-ea"/>
                <a:cs typeface="+mn-cs"/>
                <a:hlinkClick r:id="rId3"/>
              </a:rPr>
              <a:t>http://www.ecolavservice.com/cgi-bin/allegati/INAIL_Guida_SGSL.pdf</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32</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33</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34</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Il documento “Strumenti per l’implementazione di un sistema di gestione della salute e sicurezza nei luoghi di lavoro - check list di autovalutazione per le micro imprese”, redatto da ITACA - Istituto per l'innovazione e trasparenza degli appalti e la compatibilità ambientale, è stato elaborato da un Gruppo di Lavoro che include rappresentanti delle Regioni e associazioni di categoria.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Dopo una introduzione sui sistemi di gestione della salute e sicurezza nei luoghi di lavoro, il documento presenta una serie di “</a:t>
            </a:r>
            <a:r>
              <a:rPr lang="it-IT" sz="1200" kern="1200" dirty="0" err="1">
                <a:solidFill>
                  <a:schemeClr val="tx1"/>
                </a:solidFill>
                <a:effectLst/>
                <a:latin typeface="+mn-lt"/>
                <a:ea typeface="+mn-ea"/>
                <a:cs typeface="+mn-cs"/>
              </a:rPr>
              <a:t>checklist</a:t>
            </a:r>
            <a:r>
              <a:rPr lang="it-IT" sz="1200" kern="1200" dirty="0">
                <a:solidFill>
                  <a:schemeClr val="tx1"/>
                </a:solidFill>
                <a:effectLst/>
                <a:latin typeface="+mn-lt"/>
                <a:ea typeface="+mn-ea"/>
                <a:cs typeface="+mn-cs"/>
              </a:rPr>
              <a:t>” che costituiscono un contributo, soprattutto per le micro e piccole imprese, e vogliono essere uno strumento operativo a supporto del datore di lavoro, per verificare il proprio livello di implementazione di un sistema di gestione della sicurezza.</a:t>
            </a:r>
          </a:p>
          <a:p>
            <a:r>
              <a:rPr lang="it-IT"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35</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36</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37</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a:t>
            </a:r>
            <a:r>
              <a:rPr lang="it-IT" sz="1200" u="none" strike="noStrike" kern="1200" dirty="0">
                <a:solidFill>
                  <a:schemeClr val="tx1"/>
                </a:solidFill>
                <a:effectLst/>
                <a:latin typeface="+mn-lt"/>
                <a:ea typeface="+mn-ea"/>
                <a:cs typeface="+mn-cs"/>
                <a:hlinkClick r:id="rId3"/>
              </a:rPr>
              <a:t>Regolamento (CE) n.1907/2006</a:t>
            </a:r>
            <a:r>
              <a:rPr lang="it-IT" sz="1200" kern="1200" dirty="0">
                <a:solidFill>
                  <a:schemeClr val="tx1"/>
                </a:solidFill>
                <a:effectLst/>
                <a:latin typeface="+mn-lt"/>
                <a:ea typeface="+mn-ea"/>
                <a:cs typeface="+mn-cs"/>
              </a:rPr>
              <a:t>, REACH (</a:t>
            </a:r>
            <a:r>
              <a:rPr lang="it-IT" sz="1200" kern="1200" dirty="0" err="1">
                <a:solidFill>
                  <a:schemeClr val="tx1"/>
                </a:solidFill>
                <a:effectLst/>
                <a:latin typeface="+mn-lt"/>
                <a:ea typeface="+mn-ea"/>
                <a:cs typeface="+mn-cs"/>
              </a:rPr>
              <a:t>Registration</a:t>
            </a:r>
            <a:r>
              <a:rPr lang="it-IT" sz="1200" kern="1200" dirty="0">
                <a:solidFill>
                  <a:schemeClr val="tx1"/>
                </a:solidFill>
                <a:effectLst/>
                <a:latin typeface="+mn-lt"/>
                <a:ea typeface="+mn-ea"/>
                <a:cs typeface="+mn-cs"/>
              </a:rPr>
              <a:t>, Evaluation, </a:t>
            </a:r>
            <a:r>
              <a:rPr lang="it-IT" sz="1200" kern="1200" dirty="0" err="1">
                <a:solidFill>
                  <a:schemeClr val="tx1"/>
                </a:solidFill>
                <a:effectLst/>
                <a:latin typeface="+mn-lt"/>
                <a:ea typeface="+mn-ea"/>
                <a:cs typeface="+mn-cs"/>
              </a:rPr>
              <a:t>Authorisation</a:t>
            </a:r>
            <a:r>
              <a:rPr lang="it-IT" sz="1200" kern="1200" dirty="0">
                <a:solidFill>
                  <a:schemeClr val="tx1"/>
                </a:solidFill>
                <a:effectLst/>
                <a:latin typeface="+mn-lt"/>
                <a:ea typeface="+mn-ea"/>
                <a:cs typeface="+mn-cs"/>
              </a:rPr>
              <a:t> and </a:t>
            </a:r>
            <a:r>
              <a:rPr lang="it-IT" sz="1200" kern="1200" dirty="0" err="1">
                <a:solidFill>
                  <a:schemeClr val="tx1"/>
                </a:solidFill>
                <a:effectLst/>
                <a:latin typeface="+mn-lt"/>
                <a:ea typeface="+mn-ea"/>
                <a:cs typeface="+mn-cs"/>
              </a:rPr>
              <a:t>Restriction</a:t>
            </a:r>
            <a:r>
              <a:rPr lang="it-IT" sz="1200" kern="1200" dirty="0">
                <a:solidFill>
                  <a:schemeClr val="tx1"/>
                </a:solidFill>
                <a:effectLst/>
                <a:latin typeface="+mn-lt"/>
                <a:ea typeface="+mn-ea"/>
                <a:cs typeface="+mn-cs"/>
              </a:rPr>
              <a:t> of </a:t>
            </a:r>
            <a:r>
              <a:rPr lang="it-IT" sz="1200" kern="1200" dirty="0" err="1">
                <a:solidFill>
                  <a:schemeClr val="tx1"/>
                </a:solidFill>
                <a:effectLst/>
                <a:latin typeface="+mn-lt"/>
                <a:ea typeface="+mn-ea"/>
                <a:cs typeface="+mn-cs"/>
              </a:rPr>
              <a:t>CHemical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substances</a:t>
            </a:r>
            <a:r>
              <a:rPr lang="it-IT" sz="1200" kern="1200" dirty="0">
                <a:solidFill>
                  <a:schemeClr val="tx1"/>
                </a:solidFill>
                <a:effectLst/>
                <a:latin typeface="+mn-lt"/>
                <a:ea typeface="+mn-ea"/>
                <a:cs typeface="+mn-cs"/>
              </a:rPr>
              <a:t>) è una normativa integrata per la registrazione, valutazione e autorizzazione delle sostanze chimiche, che mira ad assicurare un maggiore livello di protezione della salute umana e dell'ambiente, aspirando al contempo a mantenere e rafforzare la competitività e le capacità innovative dell’industria chimica europea.</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Regolamento (CE) REACH riguarda la fabbricazione, l'importazione, l'immissione sul mercato e l'uso di tutte le sostanze chimiche in quanto tali e in quanto componenti di miscele e articoli. Si tratta, quindi, non solo di quelle utilizzate nei processi industriali, ma anche di quelle che vengono adoperate quotidianamente, ad esempio nei detergenti o nelle vernici, e quelle presenti in articoli come gli abiti o i mobili.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Regolamento (CE) REACH stabilisce il principio per cui spetta all’industria la responsabilità di gestire i rischi delle sostanze chimiche e di fornire informazioni sulla sicurezza delle sostanze che produce, utilizza o immette sul mercato. I produttori e gli importatori di sostanze chimiche sono, pertanto, obbligati a raccogliere informazioni sulle proprietà delle sostanze, affinché siano poi gestite in sicurezza, e a trasmetterle all'</a:t>
            </a:r>
            <a:r>
              <a:rPr lang="it-IT" sz="1200" u="none" strike="noStrike" kern="1200" dirty="0">
                <a:solidFill>
                  <a:schemeClr val="tx1"/>
                </a:solidFill>
                <a:effectLst/>
                <a:latin typeface="+mn-lt"/>
                <a:ea typeface="+mn-ea"/>
                <a:cs typeface="+mn-cs"/>
                <a:hlinkClick r:id="rId4"/>
              </a:rPr>
              <a:t>Agenzia europea per le sostanze chimiche (ECHA)</a:t>
            </a:r>
            <a:r>
              <a:rPr lang="it-IT" sz="1200" u="none" strike="noStrike" kern="1200" dirty="0">
                <a:solidFill>
                  <a:schemeClr val="tx1"/>
                </a:solidFill>
                <a:effectLst/>
                <a:latin typeface="+mn-lt"/>
                <a:ea typeface="+mn-ea"/>
                <a:cs typeface="+mn-cs"/>
              </a:rPr>
              <a:t> </a:t>
            </a:r>
            <a:r>
              <a:rPr lang="it-IT" sz="1200" kern="1200" dirty="0">
                <a:solidFill>
                  <a:schemeClr val="tx1"/>
                </a:solidFill>
                <a:effectLst/>
                <a:latin typeface="+mn-lt"/>
                <a:ea typeface="+mn-ea"/>
                <a:cs typeface="+mn-cs"/>
              </a:rPr>
              <a:t>In caso contrario, non è consentito loro di produrle, importarle o immetterle sul mercato.</a:t>
            </a:r>
          </a:p>
          <a:p>
            <a:endParaRPr lang="it-IT" dirty="0"/>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38</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I principali processi del Regolamento (CE) REACH sono i seguenti:</a:t>
            </a:r>
          </a:p>
          <a:p>
            <a:pPr lvl="0"/>
            <a:r>
              <a:rPr lang="it-IT" sz="1200" kern="1200" dirty="0">
                <a:solidFill>
                  <a:schemeClr val="tx1"/>
                </a:solidFill>
                <a:effectLst/>
                <a:latin typeface="+mn-lt"/>
                <a:ea typeface="+mn-ea"/>
                <a:cs typeface="+mn-cs"/>
              </a:rPr>
              <a:t>la </a:t>
            </a:r>
            <a:r>
              <a:rPr lang="it-IT" sz="1200" b="1" kern="1200" dirty="0">
                <a:solidFill>
                  <a:schemeClr val="tx1"/>
                </a:solidFill>
                <a:effectLst/>
                <a:latin typeface="+mn-lt"/>
                <a:ea typeface="+mn-ea"/>
                <a:cs typeface="+mn-cs"/>
              </a:rPr>
              <a:t>registrazione</a:t>
            </a:r>
            <a:r>
              <a:rPr lang="it-IT" sz="1200" kern="1200" dirty="0">
                <a:solidFill>
                  <a:schemeClr val="tx1"/>
                </a:solidFill>
                <a:effectLst/>
                <a:latin typeface="+mn-lt"/>
                <a:ea typeface="+mn-ea"/>
                <a:cs typeface="+mn-cs"/>
              </a:rPr>
              <a:t> delle sostanze (Titolo II del Regolamento (CE) REACH), che comporta l’obbligo, per i fabbricanti e gli importatori di sostanze in quanto tali o in miscele o, in alcuni casi, in articoli, in quantitativi pari o superiori a 1 tonnellata/anno, indipendentemente dalla pericolosità, di presentare all’ECHA una serie di informazioni di base sulle caratteristiche delle sostanze e, in mancanza di dati disponibili, l’obbligo di eseguire test sperimentali per caratterizzare le proprietà fisico-chimiche, tossicologiche e eco-tossicologiche;</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a:t>
            </a:r>
            <a:r>
              <a:rPr lang="it-IT" sz="1200" b="1" kern="1200" dirty="0">
                <a:solidFill>
                  <a:schemeClr val="tx1"/>
                </a:solidFill>
                <a:effectLst/>
                <a:latin typeface="+mn-lt"/>
                <a:ea typeface="+mn-ea"/>
                <a:cs typeface="+mn-cs"/>
              </a:rPr>
              <a:t>valutazione</a:t>
            </a:r>
            <a:r>
              <a:rPr lang="it-IT" sz="1200" kern="1200" dirty="0">
                <a:solidFill>
                  <a:schemeClr val="tx1"/>
                </a:solidFill>
                <a:effectLst/>
                <a:latin typeface="+mn-lt"/>
                <a:ea typeface="+mn-ea"/>
                <a:cs typeface="+mn-cs"/>
              </a:rPr>
              <a:t> (Titolo VI del Regolamento (CE) REACH) nella quale l’ECHA controlla la conformità delle informazioni oggetto di registrazione e esamina le proposte di sperimentazione per verificare che non siano necessarie. Gli Stati membri, inoltre, valutano le sostanze chimiche che destano preoccupazione per la salute e l’ambiente; Gli Stati membri, inoltre, valutano le sostanze chimiche che destano preoccupazione per la salute e l’ambiente; è previsto un processo di valutazione atto a garantire che siano disponibili informazioni sufficienti sulle sostanze chimiche immesse sul mercato dell’UE e che l’industria rispetti i requisiti di legge ai quali sono soggette.</a:t>
            </a:r>
          </a:p>
          <a:p>
            <a:pPr lvl="0"/>
            <a:r>
              <a:rPr lang="it-IT" sz="1200" b="1" kern="1200" dirty="0">
                <a:solidFill>
                  <a:schemeClr val="tx1"/>
                </a:solidFill>
                <a:effectLst/>
                <a:latin typeface="+mn-lt"/>
                <a:ea typeface="+mn-ea"/>
                <a:cs typeface="+mn-cs"/>
              </a:rPr>
              <a:t>l’autorizzazione</a:t>
            </a:r>
            <a:r>
              <a:rPr lang="it-IT" sz="1200" kern="1200" dirty="0">
                <a:solidFill>
                  <a:schemeClr val="tx1"/>
                </a:solidFill>
                <a:effectLst/>
                <a:latin typeface="+mn-lt"/>
                <a:ea typeface="+mn-ea"/>
                <a:cs typeface="+mn-cs"/>
              </a:rPr>
              <a:t> (Titolo VII del Regolamento (CE) REACH), solo per usi specifici e controllati, delle sostanze “estremamente preoccupanti” (SVHC) elencate nell’Allegato XIV (come le sostanze cancerogene, mutagene e tossiche per la riproduzione di categoria 1A e 1B (CMR), le sostanze Persistenti, Bioaccumulabili e Tossiche (PBT), le sostanze molto Persistenti e molto Bioaccumulabili (</a:t>
            </a:r>
            <a:r>
              <a:rPr lang="it-IT" sz="1200" kern="1200" dirty="0" err="1">
                <a:solidFill>
                  <a:schemeClr val="tx1"/>
                </a:solidFill>
                <a:effectLst/>
                <a:latin typeface="+mn-lt"/>
                <a:ea typeface="+mn-ea"/>
                <a:cs typeface="+mn-cs"/>
              </a:rPr>
              <a:t>vPvB</a:t>
            </a:r>
            <a:r>
              <a:rPr lang="it-IT" sz="1200" kern="1200" dirty="0">
                <a:solidFill>
                  <a:schemeClr val="tx1"/>
                </a:solidFill>
                <a:effectLst/>
                <a:latin typeface="+mn-lt"/>
                <a:ea typeface="+mn-ea"/>
                <a:cs typeface="+mn-cs"/>
              </a:rPr>
              <a:t>), le sostanze, come quelle con proprietà di interferenti endocrini , che hanno effetti che destano un livello di preoccupazione equivalente a quelle appartenenti ai gruppi indicati);</a:t>
            </a:r>
          </a:p>
          <a:p>
            <a:pPr lvl="0"/>
            <a:r>
              <a:rPr lang="it-IT" sz="1200" kern="1200" dirty="0">
                <a:solidFill>
                  <a:schemeClr val="tx1"/>
                </a:solidFill>
                <a:effectLst/>
                <a:latin typeface="+mn-lt"/>
                <a:ea typeface="+mn-ea"/>
                <a:cs typeface="+mn-cs"/>
              </a:rPr>
              <a:t>la </a:t>
            </a:r>
            <a:r>
              <a:rPr lang="it-IT" sz="1200" b="1" kern="1200" dirty="0">
                <a:solidFill>
                  <a:schemeClr val="tx1"/>
                </a:solidFill>
                <a:effectLst/>
                <a:latin typeface="+mn-lt"/>
                <a:ea typeface="+mn-ea"/>
                <a:cs typeface="+mn-cs"/>
              </a:rPr>
              <a:t>restrizione</a:t>
            </a:r>
            <a:r>
              <a:rPr lang="it-IT" sz="1200" kern="1200" dirty="0">
                <a:solidFill>
                  <a:schemeClr val="tx1"/>
                </a:solidFill>
                <a:effectLst/>
                <a:latin typeface="+mn-lt"/>
                <a:ea typeface="+mn-ea"/>
                <a:cs typeface="+mn-cs"/>
              </a:rPr>
              <a:t> (Titolo VIII del Regolamento (CE) REACH) che prevede che sostanze e miscele con rischi inaccettabili per l’ambiente e la salute umana siano totalmente o parzialmente ristrette negli usi o nella concentrazione (ad es. nei prodotti di consumo). Le restrizioni sono elencate nell’Allegato XVII del Regolamento (CE) REACH.</a:t>
            </a:r>
          </a:p>
          <a:p>
            <a:endParaRPr lang="it-IT" dirty="0"/>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39</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D.Lgs. 81/08 ricomprende le buone prassi fra le misure generali di tutela della salute e della sicurezza dei lavoratori nei luoghi di lavoro (art. 15, comma 1, lettera t) che sia i committenti che i datori di lavoro delle aziende sono tenuti a considerare nell’ambito della programmazione delle misure ritenute opportune per garantire il miglioramento nel tempo dei livelli di sicurezza.</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Al fine di….[leggere]</a:t>
            </a: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4</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Nell’attuazione del Regolamento (CE) REACH sono coinvolti, lungo la catena di approvvigionamento, i seguenti soggetti che devono sottostare a precisi obblighi:</a:t>
            </a:r>
          </a:p>
          <a:p>
            <a:endParaRPr lang="it-IT" sz="1200" b="1"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Fabbricante</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Ogni persona fisica o giuridica stabilita in UE che fabbrica o estrae una sostanza in uno o più Stati Membri. </a:t>
            </a:r>
          </a:p>
          <a:p>
            <a:endParaRPr lang="it-IT"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Produttore di articoli</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Ogni persona fisica o giuridica stabilita in UE che produce o assembla un articolo in uno o più Stati Membri. </a:t>
            </a:r>
          </a:p>
          <a:p>
            <a:endParaRPr lang="it-IT"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Importatore</a:t>
            </a:r>
            <a:r>
              <a:rPr lang="it-IT" sz="1200" kern="1200" dirty="0">
                <a:solidFill>
                  <a:schemeClr val="tx1"/>
                </a:solidFill>
                <a:effectLst/>
                <a:latin typeface="+mn-lt"/>
                <a:ea typeface="+mn-ea"/>
                <a:cs typeface="+mn-cs"/>
              </a:rPr>
              <a:t> (di sostanze e articoli)</a:t>
            </a:r>
          </a:p>
          <a:p>
            <a:r>
              <a:rPr lang="it-IT" sz="1200" kern="1200" dirty="0">
                <a:solidFill>
                  <a:schemeClr val="tx1"/>
                </a:solidFill>
                <a:effectLst/>
                <a:latin typeface="+mn-lt"/>
                <a:ea typeface="+mn-ea"/>
                <a:cs typeface="+mn-cs"/>
              </a:rPr>
              <a:t>Ogni persona fisica o giuridica stabilita nella Comunità responsabile dell'importazione.</a:t>
            </a:r>
          </a:p>
          <a:p>
            <a:endParaRPr lang="it-IT"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Distributore</a:t>
            </a:r>
            <a:r>
              <a:rPr lang="it-IT" sz="1200" kern="1200" dirty="0">
                <a:solidFill>
                  <a:schemeClr val="tx1"/>
                </a:solidFill>
                <a:effectLst/>
                <a:latin typeface="+mn-lt"/>
                <a:ea typeface="+mn-ea"/>
                <a:cs typeface="+mn-cs"/>
              </a:rPr>
              <a:t> </a:t>
            </a:r>
          </a:p>
          <a:p>
            <a:r>
              <a:rPr lang="it-IT" sz="1200" kern="1200" dirty="0">
                <a:solidFill>
                  <a:schemeClr val="tx1"/>
                </a:solidFill>
                <a:effectLst/>
                <a:latin typeface="+mn-lt"/>
                <a:ea typeface="+mn-ea"/>
                <a:cs typeface="+mn-cs"/>
              </a:rPr>
              <a:t>Ogni persona fisica o giuridica stabilita nella Comunità, compreso il rivenditore al dettaglio, che si limita ad immagazzinare e a immettere sul mercato una sostanza, in quanto tale o in quanto componente di un preparato, ai fini della sua vendita a terzi</a:t>
            </a:r>
            <a:endParaRPr lang="it-IT" sz="1200" b="1" kern="1200" dirty="0">
              <a:solidFill>
                <a:schemeClr val="tx1"/>
              </a:solidFill>
              <a:effectLst/>
              <a:latin typeface="+mn-lt"/>
              <a:ea typeface="+mn-ea"/>
              <a:cs typeface="+mn-cs"/>
            </a:endParaRPr>
          </a:p>
          <a:p>
            <a:endParaRPr lang="it-IT" sz="1200" b="1"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Utilizzatore a valle (DU)</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Sono aziende o individui che fanno uso di una sostanza chimica, in quanto tale o incorporata in una miscela, nel corso delle loro attività professionali o industriali.</a:t>
            </a:r>
          </a:p>
          <a:p>
            <a:endParaRPr lang="it-IT" sz="1200" kern="1200" dirty="0">
              <a:solidFill>
                <a:schemeClr val="tx1"/>
              </a:solidFill>
              <a:effectLst/>
              <a:latin typeface="+mn-lt"/>
              <a:ea typeface="+mn-ea"/>
              <a:cs typeface="+mn-cs"/>
            </a:endParaRPr>
          </a:p>
          <a:p>
            <a:endParaRPr lang="it-IT" dirty="0"/>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40</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41</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42</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Il Regolamento (CE) n. 1272/2008 (CLP – </a:t>
            </a:r>
            <a:r>
              <a:rPr lang="it-IT" sz="1200" kern="1200" dirty="0" err="1">
                <a:solidFill>
                  <a:schemeClr val="tx1"/>
                </a:solidFill>
                <a:effectLst/>
                <a:latin typeface="+mn-lt"/>
                <a:ea typeface="+mn-ea"/>
                <a:cs typeface="+mn-cs"/>
              </a:rPr>
              <a:t>Classification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Labelling</a:t>
            </a:r>
            <a:r>
              <a:rPr lang="it-IT" sz="1200" kern="1200" dirty="0">
                <a:solidFill>
                  <a:schemeClr val="tx1"/>
                </a:solidFill>
                <a:effectLst/>
                <a:latin typeface="+mn-lt"/>
                <a:ea typeface="+mn-ea"/>
                <a:cs typeface="+mn-cs"/>
              </a:rPr>
              <a:t>, Packaging), che è entrato in vigore nell’Unione Europea il 20 gennaio 2009. Esso </a:t>
            </a:r>
            <a:r>
              <a:rPr lang="it-IT" dirty="0"/>
              <a:t>armonizza i criteri per la classificazione delle sostanze e delle miscele e le norme relative alla loro etichettatura e imballaggio, prescrive l’obbligo per i fabbricanti, gli importatori e gli utilizzatori a valle di classificare le sostanze e le miscele immesse sul mercato;</a:t>
            </a: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43</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 principali processi del Regolamento (CE) CLP sono:</a:t>
            </a:r>
            <a:endParaRPr lang="it-IT" sz="1600" kern="1200" dirty="0">
              <a:solidFill>
                <a:schemeClr val="tx1"/>
              </a:solidFill>
              <a:effectLst/>
              <a:latin typeface="+mn-lt"/>
              <a:ea typeface="+mn-ea"/>
              <a:cs typeface="+mn-cs"/>
            </a:endParaRPr>
          </a:p>
          <a:p>
            <a:pPr lvl="0"/>
            <a:endParaRPr lang="it-IT" sz="1200" kern="1200" dirty="0">
              <a:solidFill>
                <a:schemeClr val="tx1"/>
              </a:solidFill>
              <a:effectLst/>
              <a:latin typeface="+mn-lt"/>
              <a:ea typeface="+mn-ea"/>
              <a:cs typeface="+mn-cs"/>
            </a:endParaRPr>
          </a:p>
          <a:p>
            <a:pPr lvl="0"/>
            <a:r>
              <a:rPr lang="it-IT" sz="1200" kern="1200" dirty="0">
                <a:solidFill>
                  <a:schemeClr val="tx1"/>
                </a:solidFill>
                <a:effectLst/>
                <a:latin typeface="+mn-lt"/>
                <a:ea typeface="+mn-ea"/>
                <a:cs typeface="+mn-cs"/>
              </a:rPr>
              <a:t>la </a:t>
            </a:r>
            <a:r>
              <a:rPr lang="it-IT" sz="1200" b="1" kern="1200" dirty="0">
                <a:solidFill>
                  <a:schemeClr val="tx1"/>
                </a:solidFill>
                <a:effectLst/>
                <a:latin typeface="+mn-lt"/>
                <a:ea typeface="+mn-ea"/>
                <a:cs typeface="+mn-cs"/>
              </a:rPr>
              <a:t>classificazione</a:t>
            </a:r>
            <a:r>
              <a:rPr lang="it-IT" sz="1200" kern="1200" dirty="0">
                <a:solidFill>
                  <a:schemeClr val="tx1"/>
                </a:solidFill>
                <a:effectLst/>
                <a:latin typeface="+mn-lt"/>
                <a:ea typeface="+mn-ea"/>
                <a:cs typeface="+mn-cs"/>
              </a:rPr>
              <a:t> di una sostanza o di una miscela fornisce le indicazioni qualitative sulla pericolosità della stessa, in relazione alle persone e all’ambiente che sono esposti a essa, e riflette il tipo e la gravità dei pericoli a essa associati. </a:t>
            </a:r>
            <a:endParaRPr lang="it-IT" sz="1200" b="1" kern="1200" dirty="0">
              <a:solidFill>
                <a:schemeClr val="tx1"/>
              </a:solidFill>
              <a:effectLst/>
              <a:latin typeface="+mn-lt"/>
              <a:ea typeface="+mn-ea"/>
              <a:cs typeface="+mn-cs"/>
            </a:endParaRPr>
          </a:p>
          <a:p>
            <a:pPr lvl="0"/>
            <a:r>
              <a:rPr lang="it-IT" sz="1200" b="1" kern="1200" dirty="0">
                <a:solidFill>
                  <a:schemeClr val="tx1"/>
                </a:solidFill>
                <a:effectLst/>
                <a:latin typeface="+mn-lt"/>
                <a:ea typeface="+mn-ea"/>
                <a:cs typeface="+mn-cs"/>
              </a:rPr>
              <a:t>l’etichettatura</a:t>
            </a:r>
            <a:r>
              <a:rPr lang="it-IT" sz="1200" kern="1200" dirty="0">
                <a:solidFill>
                  <a:schemeClr val="tx1"/>
                </a:solidFill>
                <a:effectLst/>
                <a:latin typeface="+mn-lt"/>
                <a:ea typeface="+mn-ea"/>
                <a:cs typeface="+mn-cs"/>
              </a:rPr>
              <a:t> posta sulle confezioni dei prodotti chimici è una fonte di informazione sulla loro pericolosità; l’etichetta ha lo scopo di evidenziare gli eventuali rischi a cui si è esposti durante l’uso e indicare le precauzioni da prendere per il corretto utilizzo, conservazione e smaltimento.</a:t>
            </a:r>
            <a:br>
              <a:rPr lang="it-IT" sz="1200" kern="1200" dirty="0">
                <a:solidFill>
                  <a:schemeClr val="tx1"/>
                </a:solidFill>
                <a:effectLst/>
                <a:latin typeface="+mn-lt"/>
                <a:ea typeface="+mn-ea"/>
                <a:cs typeface="+mn-cs"/>
              </a:rPr>
            </a:br>
            <a:endParaRPr lang="it-IT" sz="1200" kern="1200" dirty="0">
              <a:solidFill>
                <a:schemeClr val="tx1"/>
              </a:solidFill>
              <a:effectLst/>
              <a:latin typeface="+mn-lt"/>
              <a:ea typeface="+mn-ea"/>
              <a:cs typeface="+mn-cs"/>
            </a:endParaRPr>
          </a:p>
          <a:p>
            <a:pPr lvl="0"/>
            <a:r>
              <a:rPr lang="it-IT" sz="1200" b="1" kern="1200" dirty="0">
                <a:solidFill>
                  <a:schemeClr val="tx1"/>
                </a:solidFill>
                <a:effectLst/>
                <a:latin typeface="+mn-lt"/>
                <a:ea typeface="+mn-ea"/>
                <a:cs typeface="+mn-cs"/>
              </a:rPr>
              <a:t>l’imballaggio </a:t>
            </a:r>
            <a:r>
              <a:rPr lang="it-IT" sz="1200" kern="1200" dirty="0">
                <a:solidFill>
                  <a:schemeClr val="tx1"/>
                </a:solidFill>
                <a:effectLst/>
                <a:latin typeface="+mn-lt"/>
                <a:ea typeface="+mn-ea"/>
                <a:cs typeface="+mn-cs"/>
              </a:rPr>
              <a:t>ai sensi del Regolamento (CE) CLP contenente sostanze o miscele deve essere etichettato quando:</a:t>
            </a:r>
            <a:endParaRPr lang="it-IT" sz="1600" kern="1200" dirty="0">
              <a:solidFill>
                <a:schemeClr val="tx1"/>
              </a:solidFill>
              <a:effectLst/>
              <a:latin typeface="+mn-lt"/>
              <a:ea typeface="+mn-ea"/>
              <a:cs typeface="+mn-cs"/>
            </a:endParaRPr>
          </a:p>
          <a:p>
            <a:pPr lvl="1"/>
            <a:r>
              <a:rPr lang="it-IT" sz="1200" kern="1200" dirty="0">
                <a:solidFill>
                  <a:schemeClr val="tx1"/>
                </a:solidFill>
                <a:effectLst/>
                <a:latin typeface="+mn-lt"/>
                <a:ea typeface="+mn-ea"/>
                <a:cs typeface="+mn-cs"/>
              </a:rPr>
              <a:t>la sostanza è classificata come pericolosa;</a:t>
            </a:r>
            <a:endParaRPr lang="it-IT" sz="1600" kern="1200" dirty="0">
              <a:solidFill>
                <a:schemeClr val="tx1"/>
              </a:solidFill>
              <a:effectLst/>
              <a:latin typeface="+mn-lt"/>
              <a:ea typeface="+mn-ea"/>
              <a:cs typeface="+mn-cs"/>
            </a:endParaRPr>
          </a:p>
          <a:p>
            <a:pPr lvl="1"/>
            <a:r>
              <a:rPr lang="it-IT" sz="1200" kern="1200" dirty="0">
                <a:solidFill>
                  <a:schemeClr val="tx1"/>
                </a:solidFill>
                <a:effectLst/>
                <a:latin typeface="+mn-lt"/>
                <a:ea typeface="+mn-ea"/>
                <a:cs typeface="+mn-cs"/>
              </a:rPr>
              <a:t>la miscela contiene una o più sostanze classificate come pericolose al di sopra di determinate soglie.</a:t>
            </a:r>
            <a:endParaRPr lang="it-IT" sz="16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44</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Nell’attuazione del Regolamento (CE) REACH sono coinvolti, lungo la catena di approvvigionamento, i seguenti soggetti che devono sottostare a precisi obblighi:</a:t>
            </a:r>
          </a:p>
          <a:p>
            <a:endParaRPr lang="it-IT" sz="1200" b="1"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3E2CDB86-3DBA-456D-8B11-C27A47321615}" type="slidenum">
              <a:rPr lang="it-IT" smtClean="0"/>
              <a:t>45</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46</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 produzione di mobili, infissi ed altri manufatti in legno comporta quasi sempre un rischio di esposizione ad agenti chimici pericolosi che possono svilupparsi principalmente sotto forma di polveri, aerosol e vapori. Tali caratteri chimico-fisici determinano un rischio da inalazione che è nettamente prevalente rispetto al contatto ed all’ingestione.</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a:solidFill>
                  <a:schemeClr val="tx1"/>
                </a:solidFill>
                <a:effectLst/>
                <a:latin typeface="+mn-lt"/>
                <a:ea typeface="+mn-ea"/>
                <a:cs typeface="+mn-cs"/>
              </a:rPr>
              <a:t>La presenza di agenti chimici pericolosi per la salute può essere dovuta al loro diretto impiego (ad esempio, vernici e solventi) e, in tal caso, sono fondamentali le informazioni riportate nelle schede dei dati di sicurezza dei singoli prodotti e miscele che ogni azienda deve possedere e sulle quali deve essere orientata la informazione e formazione specifica dei lavoratori. </a:t>
            </a:r>
          </a:p>
          <a:p>
            <a:endParaRPr lang="it-IT" sz="1200" kern="120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47</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Nel manuale per la prevenzione nel comparto lavorazione legno della Regione Veneto, è segnalato che, in merito al rischio cancerogeno, nel sito dell’ULSS 6 di Vicenza sono riportate due schede, di seguito riepilogate per la lavorazione del legno e per la fabbricazione di pannelli di legno, che riguardano la possibile presenza di cancerogeni nel comparto legno. </a:t>
            </a:r>
          </a:p>
          <a:p>
            <a:r>
              <a:rPr lang="it-IT" sz="1200" u="sng" kern="1200" dirty="0">
                <a:solidFill>
                  <a:schemeClr val="tx1"/>
                </a:solidFill>
                <a:effectLst/>
                <a:latin typeface="+mn-lt"/>
                <a:ea typeface="+mn-ea"/>
                <a:cs typeface="+mn-cs"/>
                <a:hlinkClick r:id="rId3"/>
              </a:rPr>
              <a:t>https://www.aulss8.veneto.it/allegati/4734-manuale_legno_27_ottobre.pdf</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48</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 produzione di mobili, infissi ed altri manufatti in legno comporta quasi sempre un rischio di esposizione ad agenti chimici pericolosi che possono svilupparsi principalmente sotto forma di polveri, aerosol e vapori. Tali caratteri chimico-fisici determinano un rischio da inalazione che è nettamente prevalente rispetto al contatto ed all’ingestione.</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presenza di agenti chimici pericolosi per la salute può essere dovuta al loro diretto impiego (ad esempio, vernici e solventi) e, in tal caso, sono fondamentali le informazioni riportate nelle schede dei dati di sicurezza dei singoli prodotti e miscele che ogni azienda deve possedere e sulle quali deve essere orientata la informazione e formazione specifica dei lavoratori. </a:t>
            </a: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49</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5</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50</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Un aspetto di rilievo nell’ambito della filiera del legno è dato dalla presenza della formaldeide (FA) nei materiali utilizzati per la produzione di pannelli a base di legno, adesivi, dispersioni polimeriche, vernici amminiche (prodotti di largo impiego nella lavorazione del legno), nei rivestimenti dei pannelli (es. laminati), etc.. La FA è un gas organico incolore e dall’odore pungente, è molto solubile in acqua e in alcuni solventi organici. Viene prodotta per ossidazione dell’alcol metilico e trova largo impiego come biocida (antimuffa). </a:t>
            </a:r>
            <a:endParaRPr lang="it-IT" dirty="0">
              <a:effectLst/>
            </a:endParaRP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51</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Gli effetti irritanti acuti e cronici della FA sono ben noti e l’attività geno-tossica è stata dimostrata in diversi sistemi biologici. La FA è stata classificata dallo IARC come un probabile cancerogeno per l’uomo (gruppo 2A).</a:t>
            </a: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52</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Il Decreto 11 febbraio 2021 dal titolo “Protezione dei lavoratori contro i rischi derivanti da un'esposizione ad agenti cancerogeni o mutageni durante il lavoro” modifica il D.Lgs. 81/2008 in attuazione della direttiva (UE) 2019/130 del 16 gennaio 2019 e della direttiva (UE) 2019/983</a:t>
            </a:r>
            <a:r>
              <a:rPr lang="it-IT" sz="1200" kern="1200" baseline="0" dirty="0">
                <a:solidFill>
                  <a:schemeClr val="tx1"/>
                </a:solidFill>
                <a:effectLst/>
                <a:latin typeface="+mn-lt"/>
                <a:ea typeface="+mn-ea"/>
                <a:cs typeface="+mn-cs"/>
              </a:rPr>
              <a:t> del 5 giugno 2019.</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I limiti previsti per l’esposizione alla formaldeide sono quelli sopra riportati, previsti dalla Direttiva (UE) 2019/983, ossia:</a:t>
            </a:r>
          </a:p>
          <a:p>
            <a:r>
              <a:rPr lang="it-IT" sz="1200" kern="1200" dirty="0">
                <a:solidFill>
                  <a:schemeClr val="tx1"/>
                </a:solidFill>
                <a:effectLst/>
                <a:latin typeface="+mn-lt"/>
                <a:ea typeface="+mn-ea"/>
                <a:cs typeface="+mn-cs"/>
              </a:rPr>
              <a:t>- 0,37 mg/m3 (0,3 </a:t>
            </a:r>
            <a:r>
              <a:rPr lang="it-IT" sz="1200" kern="1200" dirty="0" err="1">
                <a:solidFill>
                  <a:schemeClr val="tx1"/>
                </a:solidFill>
                <a:effectLst/>
                <a:latin typeface="+mn-lt"/>
                <a:ea typeface="+mn-ea"/>
                <a:cs typeface="+mn-cs"/>
              </a:rPr>
              <a:t>ppm</a:t>
            </a:r>
            <a:r>
              <a:rPr lang="it-IT" sz="1200" kern="1200" dirty="0">
                <a:solidFill>
                  <a:schemeClr val="tx1"/>
                </a:solidFill>
                <a:effectLst/>
                <a:latin typeface="+mn-lt"/>
                <a:ea typeface="+mn-ea"/>
                <a:cs typeface="+mn-cs"/>
              </a:rPr>
              <a:t>) sulle 8 ore (TLV-TWA) </a:t>
            </a:r>
          </a:p>
          <a:p>
            <a:r>
              <a:rPr lang="it-IT" sz="1200" kern="1200" dirty="0">
                <a:solidFill>
                  <a:schemeClr val="tx1"/>
                </a:solidFill>
                <a:effectLst/>
                <a:latin typeface="+mn-lt"/>
                <a:ea typeface="+mn-ea"/>
                <a:cs typeface="+mn-cs"/>
              </a:rPr>
              <a:t>- 0,74 mg/m3 (0,6 </a:t>
            </a:r>
            <a:r>
              <a:rPr lang="it-IT" sz="1200" kern="1200" dirty="0" err="1">
                <a:solidFill>
                  <a:schemeClr val="tx1"/>
                </a:solidFill>
                <a:effectLst/>
                <a:latin typeface="+mn-lt"/>
                <a:ea typeface="+mn-ea"/>
                <a:cs typeface="+mn-cs"/>
              </a:rPr>
              <a:t>ppm</a:t>
            </a:r>
            <a:r>
              <a:rPr lang="it-IT" sz="1200" kern="1200" dirty="0">
                <a:solidFill>
                  <a:schemeClr val="tx1"/>
                </a:solidFill>
                <a:effectLst/>
                <a:latin typeface="+mn-lt"/>
                <a:ea typeface="+mn-ea"/>
                <a:cs typeface="+mn-cs"/>
              </a:rPr>
              <a:t>) sulle esposizioni brevi fino ad un massimo di 15 minuti (TLV-STEL)</a:t>
            </a: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53</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Nella Regione Sardegna nell’ambito del Piano Regionale di Prevenzione 2014-2019 sono stati predisposti, pressi i Dipartimenti di Prevenzione dell’ATS, gli sportelli informativi che hanno lo scopo di informare i cittadini e le imprese sull’uso e sui rischi delle sostanze chimiche e agevolarli nella comprensione dei Regolamenti (CE) REACH/CLP e dei relativi obblighi. Il servizio espletato dagli sportelli informativi è gratuito.</a:t>
            </a:r>
          </a:p>
          <a:p>
            <a:r>
              <a:rPr lang="it-IT" sz="1200" kern="1200" dirty="0">
                <a:solidFill>
                  <a:schemeClr val="tx1"/>
                </a:solidFill>
                <a:effectLst/>
                <a:latin typeface="+mn-lt"/>
                <a:ea typeface="+mn-ea"/>
                <a:cs typeface="+mn-cs"/>
              </a:rPr>
              <a:t>Nella slide sono riportati i link alle pagine dei siti istituzionali delle ASSL della Sardegna nelle quali sono riportate, tra l’altro, le modalità di richiesta di accesso ai servizi dei suddetti sportelli informativi</a:t>
            </a: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54</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55</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56</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 lavoratori sottoposti a sorveglianza sanitaria per il rischio cancerogeno correlato all’esposizione a polveri di legno duro devono essere iscritti nel Registro degli esposti a norma dell’art. 243 D.Lgs. 81/2008. </a:t>
            </a:r>
          </a:p>
          <a:p>
            <a:r>
              <a:rPr lang="it-IT" sz="1200" kern="1200" dirty="0">
                <a:solidFill>
                  <a:schemeClr val="tx1"/>
                </a:solidFill>
                <a:effectLst/>
                <a:latin typeface="+mn-lt"/>
                <a:ea typeface="+mn-ea"/>
                <a:cs typeface="+mn-cs"/>
              </a:rPr>
              <a:t>Per ciascun lavoratore iscritto nel registro deve essere riportata l’attività svolta (secondo la classificazione delle professioni/mansioni dell’ISTAT) e il livello dell’esposizione in termini di intensità, frequenza e durata. Il Registro degli esposti deve essere inviato periodicamente all’INAIL.</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Presso l’INAIL è attivo un archivio informatizzato che registra gli esposti e le esposizioni a polveri di legno duro, e che contempla, attualmente, aziende prevalentemente appartenenti al settore dell’industria del legno e della fabbricazione di mobili, mentre le attività lavorative segnalate con maggior frequenza sono quelle attinenti alle professioni di carteggiatore e levigatore.</a:t>
            </a:r>
          </a:p>
          <a:p>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57</a:t>
            </a:fld>
            <a:endParaRPr lang="it-IT"/>
          </a:p>
        </p:txBody>
      </p:sp>
    </p:spTree>
    <p:extLst>
      <p:ext uri="{BB962C8B-B14F-4D97-AF65-F5344CB8AC3E}">
        <p14:creationId xmlns:p14="http://schemas.microsoft.com/office/powerpoint/2010/main" val="7720557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Parallelamente alla sorveglianza dei rischi di esposizione, il D.Lgs. 81/2008 prevede all’art. 244 l’istituzione del Registro Nazionale dei casi di tumore naso-sinusale (</a:t>
            </a:r>
            <a:r>
              <a:rPr lang="it-IT" sz="1200" kern="1200" dirty="0" err="1">
                <a:solidFill>
                  <a:schemeClr val="tx1"/>
                </a:solidFill>
                <a:effectLst/>
                <a:latin typeface="+mn-lt"/>
                <a:ea typeface="+mn-ea"/>
                <a:cs typeface="+mn-cs"/>
              </a:rPr>
              <a:t>ReNaTuNS</a:t>
            </a:r>
            <a:r>
              <a:rPr lang="it-IT"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it-IT" dirty="0"/>
              <a:t>Il Registro Nazionale dei Tumori Naso-Sinusali (</a:t>
            </a:r>
            <a:r>
              <a:rPr lang="it-IT" dirty="0" err="1"/>
              <a:t>ReNaTuNS</a:t>
            </a:r>
            <a:r>
              <a:rPr lang="it-IT" dirty="0"/>
              <a:t>) consente la stima dell’incidenza dei casi di </a:t>
            </a:r>
            <a:r>
              <a:rPr lang="it-IT" dirty="0" err="1"/>
              <a:t>TuNS</a:t>
            </a:r>
            <a:r>
              <a:rPr lang="it-IT" dirty="0"/>
              <a:t> in Italia e la raccolta di informazioni sulla loro eziologia, con un ruolo centrale delle regioni e province autonome, attraverso i Centri Operativi Regionali (COR), nell’identificazione dei casi e nella definizione delle esposizioni. </a:t>
            </a: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58</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Il</a:t>
            </a:r>
            <a:r>
              <a:rPr lang="it-IT" sz="1200" kern="1200" baseline="0" dirty="0">
                <a:solidFill>
                  <a:schemeClr val="tx1"/>
                </a:solidFill>
                <a:effectLst/>
                <a:latin typeface="+mn-lt"/>
                <a:ea typeface="+mn-ea"/>
                <a:cs typeface="+mn-cs"/>
              </a:rPr>
              <a:t> Documento di buone pratiche, nella sezione dedicata alla sorveglianza sanitaria efficace, presenta le linee guida il cui titolo è riportato nella presente slide.</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Il documento, elaborato dal Coordinamento Tecnico per la Sicurezza nei luoghi di lavoro delle Regioni e delle Provincie Autonome, riferite al D.Lgs. 626/94, ora abrogato dal D.Lgs. 81/08, rappresenta una guida all’applicazione del </a:t>
            </a:r>
            <a:r>
              <a:rPr lang="it-IT" sz="1200" u="none" strike="noStrike" kern="1200" dirty="0">
                <a:solidFill>
                  <a:schemeClr val="tx1"/>
                </a:solidFill>
                <a:effectLst/>
                <a:latin typeface="+mn-lt"/>
                <a:ea typeface="+mn-ea"/>
                <a:cs typeface="+mn-cs"/>
                <a:hlinkClick r:id="rId3"/>
              </a:rPr>
              <a:t>D.Lgs. n. 66 del 25 febbraio 2000</a:t>
            </a:r>
            <a:r>
              <a:rPr lang="it-IT" sz="1200" kern="1200" dirty="0">
                <a:solidFill>
                  <a:schemeClr val="tx1"/>
                </a:solidFill>
                <a:effectLst/>
                <a:latin typeface="+mn-lt"/>
                <a:ea typeface="+mn-ea"/>
                <a:cs typeface="+mn-cs"/>
              </a:rPr>
              <a:t> – </a:t>
            </a:r>
            <a:r>
              <a:rPr lang="it-IT" sz="1200" i="1" kern="1200" dirty="0">
                <a:solidFill>
                  <a:schemeClr val="tx1"/>
                </a:solidFill>
                <a:effectLst/>
                <a:latin typeface="+mn-lt"/>
                <a:ea typeface="+mn-ea"/>
                <a:cs typeface="+mn-cs"/>
              </a:rPr>
              <a:t>Attuazione delle direttive 97/42/CE e 1999/38/CE, che modificano la direttiva 90/394/CEE, in materia di protezione dei lavoratori contro i rischi derivanti da esposizione ad agenti cancerogeni o mutageni durante il lavoro</a:t>
            </a:r>
            <a:r>
              <a:rPr lang="it-IT" sz="1200" kern="1200" dirty="0">
                <a:solidFill>
                  <a:schemeClr val="tx1"/>
                </a:solidFill>
                <a:effectLst/>
                <a:latin typeface="+mn-lt"/>
                <a:ea typeface="+mn-ea"/>
                <a:cs typeface="+mn-cs"/>
              </a:rPr>
              <a:t> – </a:t>
            </a:r>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59</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6</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L’allegato C del documento in esame e riportato</a:t>
            </a:r>
            <a:r>
              <a:rPr lang="it-IT" sz="1200" kern="1200" baseline="0" dirty="0">
                <a:solidFill>
                  <a:schemeClr val="tx1"/>
                </a:solidFill>
                <a:effectLst/>
                <a:latin typeface="+mn-lt"/>
                <a:ea typeface="+mn-ea"/>
                <a:cs typeface="+mn-cs"/>
              </a:rPr>
              <a:t> integralmente nel Documento di buone pratiche, </a:t>
            </a:r>
            <a:r>
              <a:rPr lang="it-IT" sz="1200" kern="1200" dirty="0">
                <a:solidFill>
                  <a:schemeClr val="tx1"/>
                </a:solidFill>
                <a:effectLst/>
                <a:latin typeface="+mn-lt"/>
                <a:ea typeface="+mn-ea"/>
                <a:cs typeface="+mn-cs"/>
              </a:rPr>
              <a:t>riguarda la sorveglianza sanitaria mirata al rischio di cancro delle cavità nasali.</a:t>
            </a:r>
          </a:p>
          <a:p>
            <a:r>
              <a:rPr lang="it-IT" sz="1200" kern="1200" dirty="0">
                <a:solidFill>
                  <a:schemeClr val="tx1"/>
                </a:solidFill>
                <a:effectLst/>
                <a:latin typeface="+mn-lt"/>
                <a:ea typeface="+mn-ea"/>
                <a:cs typeface="+mn-cs"/>
              </a:rPr>
              <a:t>Di seguito alcune tabelle estratte dalla</a:t>
            </a:r>
            <a:r>
              <a:rPr lang="it-IT" sz="1200" kern="1200" baseline="0" dirty="0">
                <a:solidFill>
                  <a:schemeClr val="tx1"/>
                </a:solidFill>
                <a:effectLst/>
                <a:latin typeface="+mn-lt"/>
                <a:ea typeface="+mn-ea"/>
                <a:cs typeface="+mn-cs"/>
              </a:rPr>
              <a:t> sezione in esame del documento, relativa ai protocolli di sorveglianza sanitaria mirati al rischio cancerogeno</a:t>
            </a:r>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60</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L’allegato C del documento in esame e riportato</a:t>
            </a:r>
            <a:r>
              <a:rPr lang="it-IT" sz="1200" kern="1200" baseline="0" dirty="0">
                <a:solidFill>
                  <a:schemeClr val="tx1"/>
                </a:solidFill>
                <a:effectLst/>
                <a:latin typeface="+mn-lt"/>
                <a:ea typeface="+mn-ea"/>
                <a:cs typeface="+mn-cs"/>
              </a:rPr>
              <a:t> integralmente nel Documento di buone pratiche, </a:t>
            </a:r>
            <a:r>
              <a:rPr lang="it-IT" sz="1200" kern="1200" dirty="0">
                <a:solidFill>
                  <a:schemeClr val="tx1"/>
                </a:solidFill>
                <a:effectLst/>
                <a:latin typeface="+mn-lt"/>
                <a:ea typeface="+mn-ea"/>
                <a:cs typeface="+mn-cs"/>
              </a:rPr>
              <a:t>riguarda la sorveglianza sanitaria mirata al rischio di cancro delle cavità nasali.</a:t>
            </a: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61</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L’allegato C del documento in esame e riportato</a:t>
            </a:r>
            <a:r>
              <a:rPr lang="it-IT" sz="1200" kern="1200" baseline="0" dirty="0">
                <a:solidFill>
                  <a:schemeClr val="tx1"/>
                </a:solidFill>
                <a:effectLst/>
                <a:latin typeface="+mn-lt"/>
                <a:ea typeface="+mn-ea"/>
                <a:cs typeface="+mn-cs"/>
              </a:rPr>
              <a:t> integralmente nel Documento di buone pratiche, </a:t>
            </a:r>
            <a:r>
              <a:rPr lang="it-IT" sz="1200" kern="1200" dirty="0">
                <a:solidFill>
                  <a:schemeClr val="tx1"/>
                </a:solidFill>
                <a:effectLst/>
                <a:latin typeface="+mn-lt"/>
                <a:ea typeface="+mn-ea"/>
                <a:cs typeface="+mn-cs"/>
              </a:rPr>
              <a:t>riguarda la sorveglianza sanitaria mirata al rischio di cancro delle cavità nasali.</a:t>
            </a: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62</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L’allegato C del documento in esame e riportato</a:t>
            </a:r>
            <a:r>
              <a:rPr lang="it-IT" sz="1200" kern="1200" baseline="0" dirty="0">
                <a:solidFill>
                  <a:schemeClr val="tx1"/>
                </a:solidFill>
                <a:effectLst/>
                <a:latin typeface="+mn-lt"/>
                <a:ea typeface="+mn-ea"/>
                <a:cs typeface="+mn-cs"/>
              </a:rPr>
              <a:t> integralmente nel Documento di buone pratiche, </a:t>
            </a:r>
            <a:r>
              <a:rPr lang="it-IT" sz="1200" kern="1200" dirty="0">
                <a:solidFill>
                  <a:schemeClr val="tx1"/>
                </a:solidFill>
                <a:effectLst/>
                <a:latin typeface="+mn-lt"/>
                <a:ea typeface="+mn-ea"/>
                <a:cs typeface="+mn-cs"/>
              </a:rPr>
              <a:t>riguarda la sorveglianza sanitaria mirata al rischio di cancro delle cavità nasali.</a:t>
            </a:r>
          </a:p>
          <a:p>
            <a:endParaRPr lang="it-IT" dirty="0"/>
          </a:p>
        </p:txBody>
      </p:sp>
      <p:sp>
        <p:nvSpPr>
          <p:cNvPr id="4" name="Segnaposto numero diapositiva 3"/>
          <p:cNvSpPr>
            <a:spLocks noGrp="1"/>
          </p:cNvSpPr>
          <p:nvPr>
            <p:ph type="sldNum" sz="quarter" idx="10"/>
          </p:nvPr>
        </p:nvSpPr>
        <p:spPr/>
        <p:txBody>
          <a:bodyPr/>
          <a:lstStyle/>
          <a:p>
            <a:fld id="{3E2CDB86-3DBA-456D-8B11-C27A47321615}" type="slidenum">
              <a:rPr lang="it-IT" smtClean="0"/>
              <a:t>63</a:t>
            </a:fld>
            <a:endParaRPr lang="it-IT"/>
          </a:p>
        </p:txBody>
      </p:sp>
    </p:spTree>
    <p:extLst>
      <p:ext uri="{BB962C8B-B14F-4D97-AF65-F5344CB8AC3E}">
        <p14:creationId xmlns:p14="http://schemas.microsoft.com/office/powerpoint/2010/main" val="1379115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7</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8</a:t>
            </a:fld>
            <a:endParaRPr lang="it-IT"/>
          </a:p>
        </p:txBody>
      </p:sp>
    </p:spTree>
    <p:extLst>
      <p:ext uri="{BB962C8B-B14F-4D97-AF65-F5344CB8AC3E}">
        <p14:creationId xmlns:p14="http://schemas.microsoft.com/office/powerpoint/2010/main" val="4012821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0E04FF1-C35F-450E-9D8C-B1490824EF48}" type="slidenum">
              <a:rPr lang="it-IT" smtClean="0"/>
              <a:t>9</a:t>
            </a:fld>
            <a:endParaRPr lang="it-IT"/>
          </a:p>
        </p:txBody>
      </p:sp>
    </p:spTree>
    <p:extLst>
      <p:ext uri="{BB962C8B-B14F-4D97-AF65-F5344CB8AC3E}">
        <p14:creationId xmlns:p14="http://schemas.microsoft.com/office/powerpoint/2010/main" val="4012821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6658E400-C05E-44FE-B577-0B3EB2D5FFBF}" type="datetimeFigureOut">
              <a:rPr lang="it-IT" smtClean="0"/>
              <a:t>06/02/2022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252072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658E400-C05E-44FE-B577-0B3EB2D5FFBF}" type="datetimeFigureOut">
              <a:rPr lang="it-IT" smtClean="0"/>
              <a:t>06/02/2022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731363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658E400-C05E-44FE-B577-0B3EB2D5FFBF}" type="datetimeFigureOut">
              <a:rPr lang="it-IT" smtClean="0"/>
              <a:t>06/02/2022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3980685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658E400-C05E-44FE-B577-0B3EB2D5FFBF}" type="datetimeFigureOut">
              <a:rPr lang="it-IT" smtClean="0"/>
              <a:t>06/02/2022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1378920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6658E400-C05E-44FE-B577-0B3EB2D5FFBF}" type="datetimeFigureOut">
              <a:rPr lang="it-IT" smtClean="0"/>
              <a:t>06/02/2022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3274592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6658E400-C05E-44FE-B577-0B3EB2D5FFBF}" type="datetimeFigureOut">
              <a:rPr lang="it-IT" smtClean="0"/>
              <a:t>06/02/2022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1192360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6658E400-C05E-44FE-B577-0B3EB2D5FFBF}" type="datetimeFigureOut">
              <a:rPr lang="it-IT" smtClean="0"/>
              <a:t>06/02/2022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1535072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6658E400-C05E-44FE-B577-0B3EB2D5FFBF}" type="datetimeFigureOut">
              <a:rPr lang="it-IT" smtClean="0"/>
              <a:t>06/02/2022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6024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658E400-C05E-44FE-B577-0B3EB2D5FFBF}" type="datetimeFigureOut">
              <a:rPr lang="it-IT" smtClean="0"/>
              <a:t>06/02/2022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38373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6658E400-C05E-44FE-B577-0B3EB2D5FFBF}" type="datetimeFigureOut">
              <a:rPr lang="it-IT" smtClean="0"/>
              <a:t>06/02/2022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1698529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6658E400-C05E-44FE-B577-0B3EB2D5FFBF}" type="datetimeFigureOut">
              <a:rPr lang="it-IT" smtClean="0"/>
              <a:t>06/02/2022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7A14E85-ECAE-431A-A9AC-060712226F0F}" type="slidenum">
              <a:rPr lang="it-IT" smtClean="0"/>
              <a:t>‹N›</a:t>
            </a:fld>
            <a:endParaRPr lang="it-IT"/>
          </a:p>
        </p:txBody>
      </p:sp>
    </p:spTree>
    <p:extLst>
      <p:ext uri="{BB962C8B-B14F-4D97-AF65-F5344CB8AC3E}">
        <p14:creationId xmlns:p14="http://schemas.microsoft.com/office/powerpoint/2010/main" val="605544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8E400-C05E-44FE-B577-0B3EB2D5FFBF}" type="datetimeFigureOut">
              <a:rPr lang="it-IT" smtClean="0"/>
              <a:t>06/02/2022</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A14E85-ECAE-431A-A9AC-060712226F0F}" type="slidenum">
              <a:rPr lang="it-IT" smtClean="0"/>
              <a:t>‹N›</a:t>
            </a:fld>
            <a:endParaRPr lang="it-IT"/>
          </a:p>
        </p:txBody>
      </p:sp>
    </p:spTree>
    <p:extLst>
      <p:ext uri="{BB962C8B-B14F-4D97-AF65-F5344CB8AC3E}">
        <p14:creationId xmlns:p14="http://schemas.microsoft.com/office/powerpoint/2010/main" val="2459846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e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8.png"/><Relationship Id="rId4" Type="http://schemas.openxmlformats.org/officeDocument/2006/relationships/hyperlink" Target="https://www.inail.it/cs/internet/attivita/prevenzione-e-sicurezza/agevolazioni-e-finanziamenti/incentivi-alle-imprese/bando-isi-2020.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8.png"/><Relationship Id="rId4" Type="http://schemas.openxmlformats.org/officeDocument/2006/relationships/hyperlink" Target="https://www.inail.it/cs/internet/comunicazione/avvisi-e-scadenze/avviso-modello-riduzione-tasso-prevenzione-2021.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9.png"/><Relationship Id="rId7" Type="http://schemas.openxmlformats.org/officeDocument/2006/relationships/hyperlink" Target="http://www.ecolavservice.com/cgi-bin/allegati/INAIL_Guida_SGSL.pdf"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6.pn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8.jpeg"/><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9.png"/><Relationship Id="rId4" Type="http://schemas.microsoft.com/office/2007/relationships/hdphoto" Target="../media/hdphoto3.wdp"/></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3.wdp"/></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3.wdp"/></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9.png"/><Relationship Id="rId4" Type="http://schemas.microsoft.com/office/2007/relationships/hdphoto" Target="../media/hdphoto3.wdp"/></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3.wdp"/></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3.jpeg"/><Relationship Id="rId4" Type="http://schemas.openxmlformats.org/officeDocument/2006/relationships/image" Target="../media/image42.jpeg"/></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aulss8.veneto.it/allegati/4734-manuale_legno_27_ottobre.pdf" TargetMode="External"/><Relationship Id="rId5" Type="http://schemas.openxmlformats.org/officeDocument/2006/relationships/hyperlink" Target="http://www.ulssvicenza.it/allegati/977-SAI4_pannelli_di_legno.pdf" TargetMode="External"/><Relationship Id="rId4" Type="http://schemas.openxmlformats.org/officeDocument/2006/relationships/hyperlink" Target="http://www.ulssvicenza.it/allegati/983-SAI21_lavorazione_del_legno.pd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hyperlink" Target="https://www.aslcarbonia.it/index.php?xsl=15&amp;s=7&amp;v=9&amp;c=5185&amp;esn=Primo+piano&amp;na=1&amp;n=10" TargetMode="External"/><Relationship Id="rId3" Type="http://schemas.openxmlformats.org/officeDocument/2006/relationships/image" Target="../media/image37.png"/><Relationship Id="rId7" Type="http://schemas.openxmlformats.org/officeDocument/2006/relationships/hyperlink" Target="http://www.aslsanluri.it/index.php?xsl=15&amp;s=6&amp;v=9&amp;c=5181&amp;esn=Primo+piano&amp;na=1&amp;n=10"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https://www.asloristano.it/index.php?xsl=15&amp;s=5&amp;v=9&amp;c=5180&amp;esn=Primo+piano&amp;na=1&amp;n=10" TargetMode="External"/><Relationship Id="rId5" Type="http://schemas.openxmlformats.org/officeDocument/2006/relationships/image" Target="../media/image50.jpeg"/><Relationship Id="rId10" Type="http://schemas.openxmlformats.org/officeDocument/2006/relationships/image" Target="../media/image2.png"/><Relationship Id="rId4" Type="http://schemas.microsoft.com/office/2007/relationships/hdphoto" Target="../media/hdphoto3.wdp"/><Relationship Id="rId9" Type="http://schemas.openxmlformats.org/officeDocument/2006/relationships/hyperlink" Target="https://www.aslcagliari.it/index.php?xsl=15&amp;s=8&amp;v=9&amp;c=5158&amp;esn=Primo+piano&amp;na=1&amp;n=10"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www.asllanusei.it/servizicittadino/regolamentireacheclp/" TargetMode="External"/><Relationship Id="rId3" Type="http://schemas.openxmlformats.org/officeDocument/2006/relationships/image" Target="../media/image37.png"/><Relationship Id="rId7" Type="http://schemas.openxmlformats.org/officeDocument/2006/relationships/hyperlink" Target="http://www.aslnuoro.it/index.php?xsl=15&amp;s=3&amp;v=9&amp;c=5183&amp;esn=Primo%20piano&amp;na=1&amp;n=10"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s://www.aslolbia.it/index.php?xsl=15&amp;s=2&amp;v=9&amp;c=5252&amp;esn=Primo+piano&amp;na=1&amp;n=10" TargetMode="External"/><Relationship Id="rId5" Type="http://schemas.openxmlformats.org/officeDocument/2006/relationships/hyperlink" Target="https://www.aslsassari.it/index.php?xsl=15&amp;s=1&amp;v=9&amp;c=5184&amp;esn=Primo+piano&amp;na=1&amp;n=10" TargetMode="External"/><Relationship Id="rId10" Type="http://schemas.openxmlformats.org/officeDocument/2006/relationships/image" Target="../media/image2.png"/><Relationship Id="rId4" Type="http://schemas.microsoft.com/office/2007/relationships/hdphoto" Target="../media/hdphoto3.wdp"/><Relationship Id="rId9" Type="http://schemas.openxmlformats.org/officeDocument/2006/relationships/image" Target="../media/image50.jpeg"/></Relationships>
</file>

<file path=ppt/slides/_rels/slide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8.png"/><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3.png"/><Relationship Id="rId4" Type="http://schemas.openxmlformats.org/officeDocument/2006/relationships/image" Target="../media/image52.jpeg"/></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7.png"/></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6351" y="783806"/>
            <a:ext cx="8271297" cy="2693045"/>
          </a:xfrm>
          <a:prstGeom prst="rect">
            <a:avLst/>
          </a:prstGeom>
        </p:spPr>
        <p:txBody>
          <a:bodyPr wrap="square">
            <a:spAutoFit/>
          </a:bodyPr>
          <a:lstStyle/>
          <a:p>
            <a:pPr algn="ctr">
              <a:spcAft>
                <a:spcPts val="1200"/>
              </a:spcAft>
            </a:pPr>
            <a:r>
              <a:rPr lang="it-IT" sz="2400" b="1" dirty="0">
                <a:solidFill>
                  <a:srgbClr val="00B050"/>
                </a:solidFill>
              </a:rPr>
              <a:t>Piano Regionale della Prevenzione 2020-2025</a:t>
            </a:r>
          </a:p>
          <a:p>
            <a:pPr algn="ctr">
              <a:spcAft>
                <a:spcPts val="1800"/>
              </a:spcAft>
            </a:pPr>
            <a:r>
              <a:rPr lang="it-IT" sz="2400" b="1" dirty="0">
                <a:solidFill>
                  <a:srgbClr val="00B050"/>
                </a:solidFill>
              </a:rPr>
              <a:t>Programma Predefinito PP8</a:t>
            </a:r>
          </a:p>
          <a:p>
            <a:pPr algn="ctr"/>
            <a:endParaRPr lang="it-IT" sz="2400" b="1" dirty="0">
              <a:solidFill>
                <a:schemeClr val="accent1">
                  <a:lumMod val="75000"/>
                </a:schemeClr>
              </a:solidFill>
            </a:endParaRPr>
          </a:p>
          <a:p>
            <a:pPr algn="ctr"/>
            <a:r>
              <a:rPr lang="it-IT" sz="2400" b="1" dirty="0">
                <a:solidFill>
                  <a:srgbClr val="0000FF"/>
                </a:solidFill>
              </a:rPr>
              <a:t>PIANO MIRATO DI PREVENZIONE </a:t>
            </a:r>
          </a:p>
          <a:p>
            <a:pPr algn="ctr"/>
            <a:r>
              <a:rPr lang="it-IT" sz="2400" b="1" dirty="0">
                <a:solidFill>
                  <a:srgbClr val="0000FF"/>
                </a:solidFill>
              </a:rPr>
              <a:t>DEL RISCHIO CANCEROGENO PER ESPOSIZIONE PROFESSIONALE </a:t>
            </a:r>
          </a:p>
          <a:p>
            <a:pPr algn="ctr"/>
            <a:r>
              <a:rPr lang="it-IT" sz="2400" b="1" dirty="0">
                <a:solidFill>
                  <a:srgbClr val="0000FF"/>
                </a:solidFill>
              </a:rPr>
              <a:t>A POLVERI DI LEGNO DURO</a:t>
            </a:r>
          </a:p>
        </p:txBody>
      </p:sp>
      <p:pic>
        <p:nvPicPr>
          <p:cNvPr id="1026" name="Picture 2" descr="Esposizione a polveri di legn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869" y="3680104"/>
            <a:ext cx="3994473" cy="29958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ttangolo 5"/>
          <p:cNvSpPr/>
          <p:nvPr/>
        </p:nvSpPr>
        <p:spPr>
          <a:xfrm>
            <a:off x="4680016" y="3913052"/>
            <a:ext cx="4176464" cy="2800767"/>
          </a:xfrm>
          <a:prstGeom prst="rect">
            <a:avLst/>
          </a:prstGeom>
        </p:spPr>
        <p:txBody>
          <a:bodyPr wrap="square">
            <a:spAutoFit/>
          </a:bodyPr>
          <a:lstStyle/>
          <a:p>
            <a:r>
              <a:rPr lang="it-IT" sz="4000" b="1" dirty="0">
                <a:solidFill>
                  <a:schemeClr val="accent6">
                    <a:lumMod val="75000"/>
                  </a:schemeClr>
                </a:solidFill>
              </a:rPr>
              <a:t>SEMINARIO DI AVVIO</a:t>
            </a:r>
          </a:p>
          <a:p>
            <a:endParaRPr lang="it-IT" sz="2400" b="1" dirty="0">
              <a:solidFill>
                <a:schemeClr val="accent6">
                  <a:lumMod val="75000"/>
                </a:schemeClr>
              </a:solidFill>
            </a:endParaRPr>
          </a:p>
          <a:p>
            <a:r>
              <a:rPr lang="it-IT" sz="2400" b="1" dirty="0">
                <a:solidFill>
                  <a:schemeClr val="accent6">
                    <a:lumMod val="75000"/>
                  </a:schemeClr>
                </a:solidFill>
              </a:rPr>
              <a:t> </a:t>
            </a:r>
          </a:p>
          <a:p>
            <a:r>
              <a:rPr lang="it-IT" sz="2400" b="1" dirty="0">
                <a:solidFill>
                  <a:schemeClr val="accent6">
                    <a:lumMod val="75000"/>
                  </a:schemeClr>
                </a:solidFill>
              </a:rPr>
              <a:t>Data – ora</a:t>
            </a:r>
          </a:p>
          <a:p>
            <a:r>
              <a:rPr lang="it-IT" sz="2400" b="1" dirty="0">
                <a:solidFill>
                  <a:schemeClr val="accent6">
                    <a:lumMod val="75000"/>
                  </a:schemeClr>
                </a:solidFill>
              </a:rPr>
              <a:t>Luogo</a:t>
            </a:r>
            <a:endParaRPr lang="it-IT" sz="2800" b="1" dirty="0">
              <a:solidFill>
                <a:schemeClr val="accent6">
                  <a:lumMod val="75000"/>
                </a:schemeClr>
              </a:solidFill>
            </a:endParaRPr>
          </a:p>
        </p:txBody>
      </p:sp>
      <p:pic>
        <p:nvPicPr>
          <p:cNvPr id="3" name="Immagine 2"/>
          <p:cNvPicPr>
            <a:picLocks noChangeAspect="1"/>
          </p:cNvPicPr>
          <p:nvPr/>
        </p:nvPicPr>
        <p:blipFill>
          <a:blip r:embed="rId4"/>
          <a:stretch>
            <a:fillRect/>
          </a:stretch>
        </p:blipFill>
        <p:spPr>
          <a:xfrm>
            <a:off x="7652256" y="98040"/>
            <a:ext cx="561850" cy="604522"/>
          </a:xfrm>
          <a:prstGeom prst="rect">
            <a:avLst/>
          </a:prstGeom>
        </p:spPr>
      </p:pic>
      <p:sp>
        <p:nvSpPr>
          <p:cNvPr id="5" name="CasellaDiTesto 4"/>
          <p:cNvSpPr txBox="1"/>
          <p:nvPr/>
        </p:nvSpPr>
        <p:spPr>
          <a:xfrm>
            <a:off x="8100392" y="141659"/>
            <a:ext cx="1025686" cy="400110"/>
          </a:xfrm>
          <a:prstGeom prst="rect">
            <a:avLst/>
          </a:prstGeom>
          <a:noFill/>
        </p:spPr>
        <p:txBody>
          <a:bodyPr wrap="square" rtlCol="0">
            <a:spAutoFit/>
          </a:bodyPr>
          <a:lstStyle/>
          <a:p>
            <a:r>
              <a:rPr lang="it-IT" sz="1000" b="1" dirty="0" err="1"/>
              <a:t>SPreSAL</a:t>
            </a:r>
            <a:r>
              <a:rPr lang="it-IT" sz="1000" b="1" dirty="0"/>
              <a:t> di</a:t>
            </a:r>
          </a:p>
          <a:p>
            <a:r>
              <a:rPr lang="it-IT" sz="1000" b="1" dirty="0"/>
              <a:t>_________ </a:t>
            </a:r>
          </a:p>
        </p:txBody>
      </p:sp>
      <p:pic>
        <p:nvPicPr>
          <p:cNvPr id="8" name="Immagine 7">
            <a:extLst>
              <a:ext uri="{FF2B5EF4-FFF2-40B4-BE49-F238E27FC236}">
                <a16:creationId xmlns:a16="http://schemas.microsoft.com/office/drawing/2014/main" id="{CCE66975-0AF3-42A7-9A88-283103477074}"/>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777" y="11254"/>
            <a:ext cx="2843809" cy="728933"/>
          </a:xfrm>
          <a:prstGeom prst="rect">
            <a:avLst/>
          </a:prstGeom>
          <a:noFill/>
          <a:ln>
            <a:noFill/>
          </a:ln>
        </p:spPr>
      </p:pic>
      <p:pic>
        <p:nvPicPr>
          <p:cNvPr id="9" name="Immagine 8">
            <a:extLst>
              <a:ext uri="{FF2B5EF4-FFF2-40B4-BE49-F238E27FC236}">
                <a16:creationId xmlns:a16="http://schemas.microsoft.com/office/drawing/2014/main" id="{79B7722D-5F17-4D49-AEF4-C404F321BC75}"/>
              </a:ext>
            </a:extLst>
          </p:cNvPr>
          <p:cNvPicPr>
            <a:picLocks noChangeAspect="1"/>
          </p:cNvPicPr>
          <p:nvPr/>
        </p:nvPicPr>
        <p:blipFill>
          <a:blip r:embed="rId4"/>
          <a:stretch>
            <a:fillRect/>
          </a:stretch>
        </p:blipFill>
        <p:spPr>
          <a:xfrm>
            <a:off x="3779912" y="11254"/>
            <a:ext cx="561850" cy="604522"/>
          </a:xfrm>
          <a:prstGeom prst="rect">
            <a:avLst/>
          </a:prstGeom>
        </p:spPr>
      </p:pic>
      <p:sp>
        <p:nvSpPr>
          <p:cNvPr id="10" name="CasellaDiTesto 9">
            <a:extLst>
              <a:ext uri="{FF2B5EF4-FFF2-40B4-BE49-F238E27FC236}">
                <a16:creationId xmlns:a16="http://schemas.microsoft.com/office/drawing/2014/main" id="{B51192E9-5125-4FB6-B530-6690DD63014A}"/>
              </a:ext>
            </a:extLst>
          </p:cNvPr>
          <p:cNvSpPr txBox="1"/>
          <p:nvPr/>
        </p:nvSpPr>
        <p:spPr>
          <a:xfrm>
            <a:off x="4211960" y="73677"/>
            <a:ext cx="1823319" cy="400110"/>
          </a:xfrm>
          <a:prstGeom prst="rect">
            <a:avLst/>
          </a:prstGeom>
          <a:noFill/>
        </p:spPr>
        <p:txBody>
          <a:bodyPr wrap="square" rtlCol="0">
            <a:spAutoFit/>
          </a:bodyPr>
          <a:lstStyle/>
          <a:p>
            <a:r>
              <a:rPr lang="it-IT" sz="1000" b="1" dirty="0"/>
              <a:t>Capofila</a:t>
            </a:r>
          </a:p>
          <a:p>
            <a:r>
              <a:rPr lang="it-IT" sz="1000" b="1" dirty="0" err="1"/>
              <a:t>SPreSAL</a:t>
            </a:r>
            <a:r>
              <a:rPr lang="it-IT" sz="1000" b="1" dirty="0"/>
              <a:t> sede di Carbonia </a:t>
            </a:r>
          </a:p>
        </p:txBody>
      </p:sp>
    </p:spTree>
    <p:extLst>
      <p:ext uri="{BB962C8B-B14F-4D97-AF65-F5344CB8AC3E}">
        <p14:creationId xmlns:p14="http://schemas.microsoft.com/office/powerpoint/2010/main" val="3881491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«Segheria sicura - Opuscolo informativo per lavoratori </a:t>
            </a:r>
          </a:p>
          <a:p>
            <a:pPr algn="ctr"/>
            <a:r>
              <a:rPr lang="it-IT" altLang="it-IT" sz="2000" b="1" dirty="0">
                <a:solidFill>
                  <a:schemeClr val="tx1"/>
                </a:solidFill>
                <a:latin typeface="Arial" pitchFamily="34" charset="0"/>
                <a:cs typeface="Arial" pitchFamily="34" charset="0"/>
              </a:rPr>
              <a:t>delle aziende di prima lavorazione del legno»</a:t>
            </a:r>
          </a:p>
        </p:txBody>
      </p:sp>
      <p:sp>
        <p:nvSpPr>
          <p:cNvPr id="11" name="Rectangle 2"/>
          <p:cNvSpPr>
            <a:spLocks noChangeArrowheads="1"/>
          </p:cNvSpPr>
          <p:nvPr/>
        </p:nvSpPr>
        <p:spPr bwMode="auto">
          <a:xfrm flipV="1">
            <a:off x="215516" y="633383"/>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10" name="Immagine 9"/>
          <p:cNvPicPr/>
          <p:nvPr/>
        </p:nvPicPr>
        <p:blipFill>
          <a:blip r:embed="rId3" cstate="print">
            <a:extLst>
              <a:ext uri="{28A0092B-C50C-407E-A947-70E740481C1C}">
                <a14:useLocalDpi xmlns:a14="http://schemas.microsoft.com/office/drawing/2010/main" val="0"/>
              </a:ext>
            </a:extLst>
          </a:blip>
          <a:stretch>
            <a:fillRect/>
          </a:stretch>
        </p:blipFill>
        <p:spPr>
          <a:xfrm>
            <a:off x="6803068" y="1916832"/>
            <a:ext cx="1824479" cy="2562050"/>
          </a:xfrm>
          <a:prstGeom prst="rect">
            <a:avLst/>
          </a:prstGeom>
          <a:ln w="6350">
            <a:solidFill>
              <a:schemeClr val="bg1">
                <a:lumMod val="75000"/>
              </a:schemeClr>
            </a:solidFill>
          </a:ln>
          <a:effectLst>
            <a:outerShdw blurRad="292100" dist="139700" dir="2700000" algn="tl" rotWithShape="0">
              <a:srgbClr val="333333">
                <a:alpha val="65000"/>
              </a:srgbClr>
            </a:outerShdw>
          </a:effectLst>
        </p:spPr>
      </p:pic>
      <p:sp>
        <p:nvSpPr>
          <p:cNvPr id="14" name="Rettangolo 13"/>
          <p:cNvSpPr/>
          <p:nvPr/>
        </p:nvSpPr>
        <p:spPr>
          <a:xfrm>
            <a:off x="179512" y="1916832"/>
            <a:ext cx="6450966" cy="1200329"/>
          </a:xfrm>
          <a:prstGeom prst="rect">
            <a:avLst/>
          </a:prstGeom>
        </p:spPr>
        <p:txBody>
          <a:bodyPr wrap="square">
            <a:spAutoFit/>
          </a:bodyPr>
          <a:lstStyle/>
          <a:p>
            <a:pPr algn="just"/>
            <a:r>
              <a:rPr lang="it-IT" dirty="0"/>
              <a:t>I contenuti sono focalizzati sui principali fattori di rischio che possono presentarsi in ciascuna fase lavorativa, nonché sulle modalità operative per svolgere il lavoro in sicurezza.</a:t>
            </a:r>
          </a:p>
          <a:p>
            <a:endParaRPr lang="it-IT" dirty="0"/>
          </a:p>
        </p:txBody>
      </p:sp>
      <p:sp>
        <p:nvSpPr>
          <p:cNvPr id="6" name="Rettangolo 5"/>
          <p:cNvSpPr/>
          <p:nvPr/>
        </p:nvSpPr>
        <p:spPr>
          <a:xfrm>
            <a:off x="7061923" y="4641149"/>
            <a:ext cx="1306768" cy="369332"/>
          </a:xfrm>
          <a:prstGeom prst="rect">
            <a:avLst/>
          </a:prstGeom>
        </p:spPr>
        <p:txBody>
          <a:bodyPr wrap="none">
            <a:spAutoFit/>
          </a:bodyPr>
          <a:lstStyle/>
          <a:p>
            <a:r>
              <a:rPr lang="it-IT" dirty="0"/>
              <a:t>INAIL  2017 </a:t>
            </a:r>
          </a:p>
        </p:txBody>
      </p:sp>
      <p:sp>
        <p:nvSpPr>
          <p:cNvPr id="7" name="Rettangolo 6"/>
          <p:cNvSpPr/>
          <p:nvPr/>
        </p:nvSpPr>
        <p:spPr>
          <a:xfrm>
            <a:off x="312544" y="3645024"/>
            <a:ext cx="6117185" cy="3139321"/>
          </a:xfrm>
          <a:prstGeom prst="rect">
            <a:avLst/>
          </a:prstGeom>
        </p:spPr>
        <p:txBody>
          <a:bodyPr wrap="square">
            <a:spAutoFit/>
          </a:bodyPr>
          <a:lstStyle/>
          <a:p>
            <a:pPr marL="342900" lvl="0" indent="-342900" algn="just">
              <a:buFont typeface="+mj-lt"/>
              <a:buAutoNum type="arabicPeriod"/>
            </a:pPr>
            <a:r>
              <a:rPr lang="it-IT" dirty="0">
                <a:solidFill>
                  <a:prstClr val="black"/>
                </a:solidFill>
              </a:rPr>
              <a:t> </a:t>
            </a:r>
            <a:r>
              <a:rPr lang="it-IT" b="1" dirty="0">
                <a:solidFill>
                  <a:srgbClr val="FF0000"/>
                </a:solidFill>
              </a:rPr>
              <a:t>isolamento delle lavorazioni </a:t>
            </a:r>
            <a:r>
              <a:rPr lang="it-IT" dirty="0">
                <a:solidFill>
                  <a:prstClr val="black"/>
                </a:solidFill>
              </a:rPr>
              <a:t>che comportano emissione di polveri in apposite aree, opportunamente segnalate, alle quali possono accedere solo gli addetti;</a:t>
            </a:r>
          </a:p>
          <a:p>
            <a:pPr marL="342900" lvl="0" indent="-342900" algn="just">
              <a:buFont typeface="+mj-lt"/>
              <a:buAutoNum type="arabicPeriod"/>
            </a:pPr>
            <a:r>
              <a:rPr lang="it-IT" dirty="0">
                <a:solidFill>
                  <a:prstClr val="black"/>
                </a:solidFill>
              </a:rPr>
              <a:t> </a:t>
            </a:r>
            <a:r>
              <a:rPr lang="it-IT" b="1" dirty="0">
                <a:solidFill>
                  <a:srgbClr val="FF0000"/>
                </a:solidFill>
              </a:rPr>
              <a:t>installazione</a:t>
            </a:r>
            <a:r>
              <a:rPr lang="it-IT" dirty="0">
                <a:solidFill>
                  <a:prstClr val="black"/>
                </a:solidFill>
              </a:rPr>
              <a:t>, su tutte le macchine che producono polvere, di </a:t>
            </a:r>
            <a:r>
              <a:rPr lang="it-IT" b="1" dirty="0">
                <a:solidFill>
                  <a:srgbClr val="FF0000"/>
                </a:solidFill>
              </a:rPr>
              <a:t>idonei sistemi di aspirazione localizzati vicino al punto di emissione</a:t>
            </a:r>
            <a:r>
              <a:rPr lang="it-IT" dirty="0">
                <a:solidFill>
                  <a:prstClr val="black"/>
                </a:solidFill>
              </a:rPr>
              <a:t>, progettati per prevenire anche il rischio di incendio ed esplosione. Ad ogni modo, i locali di lavoro devono essere provvisti di ventilazione generale;</a:t>
            </a:r>
          </a:p>
          <a:p>
            <a:pPr marL="342900" lvl="0" indent="-342900" algn="just">
              <a:buFont typeface="+mj-lt"/>
              <a:buAutoNum type="arabicPeriod"/>
            </a:pPr>
            <a:r>
              <a:rPr lang="it-IT" dirty="0">
                <a:solidFill>
                  <a:prstClr val="black"/>
                </a:solidFill>
              </a:rPr>
              <a:t>accurata e regolare </a:t>
            </a:r>
            <a:r>
              <a:rPr lang="it-IT" b="1" dirty="0">
                <a:solidFill>
                  <a:srgbClr val="FF0000"/>
                </a:solidFill>
              </a:rPr>
              <a:t>pulizia delle macchine, degli impianti e dei locali di lavoro</a:t>
            </a:r>
            <a:r>
              <a:rPr lang="it-IT" dirty="0">
                <a:solidFill>
                  <a:prstClr val="black"/>
                </a:solidFill>
              </a:rPr>
              <a:t>. Si sconsiglia, per tale operazione, l’impiego di pistole o altri strumenti ad aria compressa;</a:t>
            </a:r>
          </a:p>
        </p:txBody>
      </p:sp>
      <p:sp>
        <p:nvSpPr>
          <p:cNvPr id="8" name="Rettangolo 7"/>
          <p:cNvSpPr/>
          <p:nvPr/>
        </p:nvSpPr>
        <p:spPr>
          <a:xfrm>
            <a:off x="1366261" y="2988940"/>
            <a:ext cx="4094134" cy="646331"/>
          </a:xfrm>
          <a:prstGeom prst="rect">
            <a:avLst/>
          </a:prstGeom>
        </p:spPr>
        <p:txBody>
          <a:bodyPr wrap="none">
            <a:spAutoFit/>
          </a:bodyPr>
          <a:lstStyle/>
          <a:p>
            <a:r>
              <a:rPr lang="it-IT" b="1" dirty="0">
                <a:solidFill>
                  <a:prstClr val="black"/>
                </a:solidFill>
              </a:rPr>
              <a:t>ESPOSIZIONE A POLVERI DI LEGNO DURO</a:t>
            </a:r>
          </a:p>
          <a:p>
            <a:pPr algn="ctr"/>
            <a:r>
              <a:rPr lang="it-IT" dirty="0">
                <a:solidFill>
                  <a:prstClr val="black"/>
                </a:solidFill>
              </a:rPr>
              <a:t>misure di prevenzione e protezione </a:t>
            </a:r>
            <a:endParaRPr lang="it-IT" dirty="0"/>
          </a:p>
        </p:txBody>
      </p:sp>
      <p:pic>
        <p:nvPicPr>
          <p:cNvPr id="9" name="Immagine 8">
            <a:extLst>
              <a:ext uri="{FF2B5EF4-FFF2-40B4-BE49-F238E27FC236}">
                <a16:creationId xmlns:a16="http://schemas.microsoft.com/office/drawing/2014/main" id="{0F051DD9-F474-42F5-B1C0-1D4D9B3D1519}"/>
              </a:ext>
            </a:extLst>
          </p:cNvPr>
          <p:cNvPicPr>
            <a:picLocks noChangeAspect="1"/>
          </p:cNvPicPr>
          <p:nvPr/>
        </p:nvPicPr>
        <p:blipFill>
          <a:blip r:embed="rId4"/>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489E5304-CAA5-4428-9875-C2580DC0998D}"/>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5" name="Rettangolo 14">
            <a:extLst>
              <a:ext uri="{FF2B5EF4-FFF2-40B4-BE49-F238E27FC236}">
                <a16:creationId xmlns:a16="http://schemas.microsoft.com/office/drawing/2014/main" id="{0CCF95B5-2D0A-4191-B870-6F54D8A8003C}"/>
              </a:ext>
            </a:extLst>
          </p:cNvPr>
          <p:cNvSpPr/>
          <p:nvPr/>
        </p:nvSpPr>
        <p:spPr>
          <a:xfrm>
            <a:off x="2345840" y="386539"/>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696793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«Segheria sicura - Opuscolo informativo per lavoratori </a:t>
            </a:r>
          </a:p>
          <a:p>
            <a:pPr algn="ctr"/>
            <a:r>
              <a:rPr lang="it-IT" altLang="it-IT" sz="2000" b="1" dirty="0">
                <a:solidFill>
                  <a:schemeClr val="tx1"/>
                </a:solidFill>
                <a:latin typeface="Arial" pitchFamily="34" charset="0"/>
                <a:cs typeface="Arial" pitchFamily="34" charset="0"/>
              </a:rPr>
              <a:t>delle aziende di prima lavorazione del legno»</a:t>
            </a:r>
          </a:p>
        </p:txBody>
      </p:sp>
      <p:sp>
        <p:nvSpPr>
          <p:cNvPr id="11" name="Rectangle 2"/>
          <p:cNvSpPr>
            <a:spLocks noChangeArrowheads="1"/>
          </p:cNvSpPr>
          <p:nvPr/>
        </p:nvSpPr>
        <p:spPr bwMode="auto">
          <a:xfrm flipV="1">
            <a:off x="196458" y="59132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10" name="Immagine 9"/>
          <p:cNvPicPr/>
          <p:nvPr/>
        </p:nvPicPr>
        <p:blipFill>
          <a:blip r:embed="rId3" cstate="print">
            <a:extLst>
              <a:ext uri="{28A0092B-C50C-407E-A947-70E740481C1C}">
                <a14:useLocalDpi xmlns:a14="http://schemas.microsoft.com/office/drawing/2010/main" val="0"/>
              </a:ext>
            </a:extLst>
          </a:blip>
          <a:stretch>
            <a:fillRect/>
          </a:stretch>
        </p:blipFill>
        <p:spPr>
          <a:xfrm>
            <a:off x="6803068" y="1916832"/>
            <a:ext cx="1824479" cy="2562050"/>
          </a:xfrm>
          <a:prstGeom prst="rect">
            <a:avLst/>
          </a:prstGeom>
          <a:ln w="6350">
            <a:solidFill>
              <a:schemeClr val="bg1">
                <a:lumMod val="75000"/>
              </a:schemeClr>
            </a:solidFill>
          </a:ln>
          <a:effectLst>
            <a:outerShdw blurRad="292100" dist="139700" dir="2700000" algn="tl" rotWithShape="0">
              <a:srgbClr val="333333">
                <a:alpha val="65000"/>
              </a:srgbClr>
            </a:outerShdw>
          </a:effectLst>
        </p:spPr>
      </p:pic>
      <p:sp>
        <p:nvSpPr>
          <p:cNvPr id="14" name="Rettangolo 13"/>
          <p:cNvSpPr/>
          <p:nvPr/>
        </p:nvSpPr>
        <p:spPr>
          <a:xfrm>
            <a:off x="179512" y="1916832"/>
            <a:ext cx="6450966" cy="1200329"/>
          </a:xfrm>
          <a:prstGeom prst="rect">
            <a:avLst/>
          </a:prstGeom>
        </p:spPr>
        <p:txBody>
          <a:bodyPr wrap="square">
            <a:spAutoFit/>
          </a:bodyPr>
          <a:lstStyle/>
          <a:p>
            <a:pPr algn="just"/>
            <a:r>
              <a:rPr lang="it-IT" dirty="0"/>
              <a:t>I contenuti sono focalizzati sui principali fattori di rischio che possono presentarsi in ciascuna fase lavorativa, nonché sulle modalità operative per svolgere il lavoro in sicurezza.</a:t>
            </a:r>
          </a:p>
          <a:p>
            <a:endParaRPr lang="it-IT" dirty="0"/>
          </a:p>
        </p:txBody>
      </p:sp>
      <p:sp>
        <p:nvSpPr>
          <p:cNvPr id="7" name="Rettangolo 6"/>
          <p:cNvSpPr/>
          <p:nvPr/>
        </p:nvSpPr>
        <p:spPr>
          <a:xfrm>
            <a:off x="312544" y="3789040"/>
            <a:ext cx="6117185" cy="2308324"/>
          </a:xfrm>
          <a:prstGeom prst="rect">
            <a:avLst/>
          </a:prstGeom>
        </p:spPr>
        <p:txBody>
          <a:bodyPr wrap="square">
            <a:spAutoFit/>
          </a:bodyPr>
          <a:lstStyle/>
          <a:p>
            <a:pPr marL="342900" lvl="0" indent="-342900" algn="just">
              <a:buFont typeface="+mj-lt"/>
              <a:buAutoNum type="arabicPeriod" startAt="4"/>
            </a:pPr>
            <a:r>
              <a:rPr lang="it-IT" dirty="0">
                <a:solidFill>
                  <a:prstClr val="black"/>
                </a:solidFill>
              </a:rPr>
              <a:t>osservanza di </a:t>
            </a:r>
            <a:r>
              <a:rPr lang="it-IT" b="1" dirty="0">
                <a:solidFill>
                  <a:srgbClr val="FF0000"/>
                </a:solidFill>
              </a:rPr>
              <a:t>misure igieniche </a:t>
            </a:r>
            <a:r>
              <a:rPr lang="it-IT" dirty="0">
                <a:solidFill>
                  <a:prstClr val="black"/>
                </a:solidFill>
              </a:rPr>
              <a:t>(es. divieto di mangiare, bere e fumare, predisposizione di servizi igienici adeguati, separazione degli indumenti da lavoro da quelli civili);</a:t>
            </a:r>
          </a:p>
          <a:p>
            <a:pPr marL="342900" lvl="0" indent="-342900" algn="just">
              <a:buFont typeface="+mj-lt"/>
              <a:buAutoNum type="arabicPeriod" startAt="4"/>
            </a:pPr>
            <a:r>
              <a:rPr lang="it-IT" dirty="0">
                <a:solidFill>
                  <a:prstClr val="black"/>
                </a:solidFill>
              </a:rPr>
              <a:t>fornitura di adeguati </a:t>
            </a:r>
            <a:r>
              <a:rPr lang="it-IT" b="1" dirty="0">
                <a:solidFill>
                  <a:srgbClr val="FF0000"/>
                </a:solidFill>
              </a:rPr>
              <a:t>DPI</a:t>
            </a:r>
            <a:r>
              <a:rPr lang="it-IT" dirty="0">
                <a:solidFill>
                  <a:prstClr val="black"/>
                </a:solidFill>
              </a:rPr>
              <a:t> ai lavoratori esposti o potenzialmente esposti (es. </a:t>
            </a:r>
            <a:r>
              <a:rPr lang="it-IT" dirty="0" err="1">
                <a:solidFill>
                  <a:prstClr val="black"/>
                </a:solidFill>
              </a:rPr>
              <a:t>semimaschera</a:t>
            </a:r>
            <a:r>
              <a:rPr lang="it-IT" dirty="0">
                <a:solidFill>
                  <a:prstClr val="black"/>
                </a:solidFill>
              </a:rPr>
              <a:t> o facciale filtrante antipolvere, con filtro di classe P2/FFP2); </a:t>
            </a:r>
          </a:p>
          <a:p>
            <a:pPr marL="342900" lvl="0" indent="-342900" algn="just">
              <a:buFont typeface="+mj-lt"/>
              <a:buAutoNum type="arabicPeriod" startAt="4"/>
            </a:pPr>
            <a:r>
              <a:rPr lang="it-IT" dirty="0">
                <a:solidFill>
                  <a:prstClr val="black"/>
                </a:solidFill>
              </a:rPr>
              <a:t> </a:t>
            </a:r>
            <a:r>
              <a:rPr lang="it-IT" b="1" dirty="0">
                <a:solidFill>
                  <a:srgbClr val="FF0000"/>
                </a:solidFill>
              </a:rPr>
              <a:t>informazione e formazione </a:t>
            </a:r>
            <a:r>
              <a:rPr lang="it-IT" dirty="0">
                <a:solidFill>
                  <a:prstClr val="black"/>
                </a:solidFill>
              </a:rPr>
              <a:t>dei lavoratori; </a:t>
            </a:r>
          </a:p>
          <a:p>
            <a:pPr marL="342900" lvl="0" indent="-342900" algn="just">
              <a:buFont typeface="+mj-lt"/>
              <a:buAutoNum type="arabicPeriod" startAt="4"/>
            </a:pPr>
            <a:r>
              <a:rPr lang="it-IT" dirty="0">
                <a:solidFill>
                  <a:prstClr val="black"/>
                </a:solidFill>
              </a:rPr>
              <a:t> </a:t>
            </a:r>
            <a:r>
              <a:rPr lang="it-IT" b="1" dirty="0">
                <a:solidFill>
                  <a:srgbClr val="FF0000"/>
                </a:solidFill>
              </a:rPr>
              <a:t>sorveglianza sanitaria preventiva e periodica</a:t>
            </a:r>
            <a:endParaRPr lang="it-IT" dirty="0"/>
          </a:p>
        </p:txBody>
      </p:sp>
      <p:sp>
        <p:nvSpPr>
          <p:cNvPr id="9" name="Rettangolo 8"/>
          <p:cNvSpPr/>
          <p:nvPr/>
        </p:nvSpPr>
        <p:spPr>
          <a:xfrm>
            <a:off x="1366261" y="2988940"/>
            <a:ext cx="4094134" cy="646331"/>
          </a:xfrm>
          <a:prstGeom prst="rect">
            <a:avLst/>
          </a:prstGeom>
        </p:spPr>
        <p:txBody>
          <a:bodyPr wrap="none">
            <a:spAutoFit/>
          </a:bodyPr>
          <a:lstStyle/>
          <a:p>
            <a:r>
              <a:rPr lang="it-IT" b="1" dirty="0">
                <a:solidFill>
                  <a:prstClr val="black"/>
                </a:solidFill>
              </a:rPr>
              <a:t>ESPOSIZIONE A POLVERI DI LEGNO DURO</a:t>
            </a:r>
          </a:p>
          <a:p>
            <a:pPr algn="ctr"/>
            <a:r>
              <a:rPr lang="it-IT" dirty="0">
                <a:solidFill>
                  <a:prstClr val="black"/>
                </a:solidFill>
              </a:rPr>
              <a:t>misure di prevenzione e protezione </a:t>
            </a:r>
            <a:endParaRPr lang="it-IT" dirty="0"/>
          </a:p>
        </p:txBody>
      </p:sp>
      <p:sp>
        <p:nvSpPr>
          <p:cNvPr id="12" name="Rettangolo 11"/>
          <p:cNvSpPr/>
          <p:nvPr/>
        </p:nvSpPr>
        <p:spPr>
          <a:xfrm>
            <a:off x="7061923" y="4641149"/>
            <a:ext cx="1306768" cy="369332"/>
          </a:xfrm>
          <a:prstGeom prst="rect">
            <a:avLst/>
          </a:prstGeom>
        </p:spPr>
        <p:txBody>
          <a:bodyPr wrap="none">
            <a:spAutoFit/>
          </a:bodyPr>
          <a:lstStyle/>
          <a:p>
            <a:r>
              <a:rPr lang="it-IT" dirty="0"/>
              <a:t>INAIL  2017 </a:t>
            </a:r>
          </a:p>
        </p:txBody>
      </p:sp>
      <p:pic>
        <p:nvPicPr>
          <p:cNvPr id="15" name="Immagine 14">
            <a:extLst>
              <a:ext uri="{FF2B5EF4-FFF2-40B4-BE49-F238E27FC236}">
                <a16:creationId xmlns:a16="http://schemas.microsoft.com/office/drawing/2014/main" id="{4D3434CD-6D98-431F-92ED-31F0322A4763}"/>
              </a:ext>
            </a:extLst>
          </p:cNvPr>
          <p:cNvPicPr>
            <a:picLocks noChangeAspect="1"/>
          </p:cNvPicPr>
          <p:nvPr/>
        </p:nvPicPr>
        <p:blipFill>
          <a:blip r:embed="rId4"/>
          <a:stretch>
            <a:fillRect/>
          </a:stretch>
        </p:blipFill>
        <p:spPr>
          <a:xfrm>
            <a:off x="8607" y="0"/>
            <a:ext cx="561850" cy="604522"/>
          </a:xfrm>
          <a:prstGeom prst="rect">
            <a:avLst/>
          </a:prstGeom>
        </p:spPr>
      </p:pic>
      <p:sp>
        <p:nvSpPr>
          <p:cNvPr id="16" name="CasellaDiTesto 15">
            <a:extLst>
              <a:ext uri="{FF2B5EF4-FFF2-40B4-BE49-F238E27FC236}">
                <a16:creationId xmlns:a16="http://schemas.microsoft.com/office/drawing/2014/main" id="{C71C2675-ECF8-4BCC-8F33-357877A6836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7" name="Rettangolo 16">
            <a:extLst>
              <a:ext uri="{FF2B5EF4-FFF2-40B4-BE49-F238E27FC236}">
                <a16:creationId xmlns:a16="http://schemas.microsoft.com/office/drawing/2014/main" id="{E68FF949-F210-489E-B91F-4526C0F93112}"/>
              </a:ext>
            </a:extLst>
          </p:cNvPr>
          <p:cNvSpPr/>
          <p:nvPr/>
        </p:nvSpPr>
        <p:spPr>
          <a:xfrm>
            <a:off x="2411760" y="341369"/>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289464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«Esposizione lavorativa a polveri di legno»</a:t>
            </a:r>
          </a:p>
        </p:txBody>
      </p:sp>
      <p:sp>
        <p:nvSpPr>
          <p:cNvPr id="11" name="Rectangle 2"/>
          <p:cNvSpPr>
            <a:spLocks noChangeArrowheads="1"/>
          </p:cNvSpPr>
          <p:nvPr/>
        </p:nvSpPr>
        <p:spPr bwMode="auto">
          <a:xfrm flipV="1">
            <a:off x="215516" y="59137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4" name="Rettangolo 13"/>
          <p:cNvSpPr/>
          <p:nvPr/>
        </p:nvSpPr>
        <p:spPr>
          <a:xfrm>
            <a:off x="2555776" y="1954327"/>
            <a:ext cx="6450966" cy="646331"/>
          </a:xfrm>
          <a:prstGeom prst="rect">
            <a:avLst/>
          </a:prstGeom>
        </p:spPr>
        <p:txBody>
          <a:bodyPr wrap="square">
            <a:spAutoFit/>
          </a:bodyPr>
          <a:lstStyle/>
          <a:p>
            <a:pPr algn="just"/>
            <a:r>
              <a:rPr lang="it-IT" dirty="0"/>
              <a:t>Rivolto ai Servizi di Prevenzione negli Ambienti di Lavoro e alle aziende che operano nel settore della lavorazione del legno</a:t>
            </a:r>
          </a:p>
        </p:txBody>
      </p:sp>
      <p:sp>
        <p:nvSpPr>
          <p:cNvPr id="6" name="Rettangolo 5"/>
          <p:cNvSpPr/>
          <p:nvPr/>
        </p:nvSpPr>
        <p:spPr>
          <a:xfrm>
            <a:off x="775330" y="5153978"/>
            <a:ext cx="1253869" cy="369332"/>
          </a:xfrm>
          <a:prstGeom prst="rect">
            <a:avLst/>
          </a:prstGeom>
        </p:spPr>
        <p:txBody>
          <a:bodyPr wrap="none">
            <a:spAutoFit/>
          </a:bodyPr>
          <a:lstStyle/>
          <a:p>
            <a:r>
              <a:rPr lang="it-IT" dirty="0"/>
              <a:t>INAIL 2012 </a:t>
            </a:r>
          </a:p>
        </p:txBody>
      </p:sp>
      <p:pic>
        <p:nvPicPr>
          <p:cNvPr id="12" name="Immagine 11"/>
          <p:cNvPicPr/>
          <p:nvPr/>
        </p:nvPicPr>
        <p:blipFill>
          <a:blip r:embed="rId3" cstate="print">
            <a:extLst>
              <a:ext uri="{28A0092B-C50C-407E-A947-70E740481C1C}">
                <a14:useLocalDpi xmlns:a14="http://schemas.microsoft.com/office/drawing/2010/main" val="0"/>
              </a:ext>
            </a:extLst>
          </a:blip>
          <a:stretch>
            <a:fillRect/>
          </a:stretch>
        </p:blipFill>
        <p:spPr>
          <a:xfrm>
            <a:off x="316264" y="1954327"/>
            <a:ext cx="2172003" cy="3058692"/>
          </a:xfrm>
          <a:prstGeom prst="rect">
            <a:avLst/>
          </a:prstGeom>
          <a:ln w="6350">
            <a:solidFill>
              <a:schemeClr val="bg1">
                <a:lumMod val="75000"/>
              </a:schemeClr>
            </a:solidFill>
          </a:ln>
          <a:effectLst>
            <a:outerShdw blurRad="292100" dist="139700" dir="2700000" algn="tl" rotWithShape="0">
              <a:srgbClr val="333333">
                <a:alpha val="65000"/>
              </a:srgbClr>
            </a:outerShdw>
          </a:effectLst>
        </p:spPr>
      </p:pic>
      <p:sp>
        <p:nvSpPr>
          <p:cNvPr id="2" name="Rettangolo 1"/>
          <p:cNvSpPr/>
          <p:nvPr/>
        </p:nvSpPr>
        <p:spPr>
          <a:xfrm>
            <a:off x="2771800" y="2857544"/>
            <a:ext cx="5976664" cy="3000821"/>
          </a:xfrm>
          <a:prstGeom prst="rect">
            <a:avLst/>
          </a:prstGeom>
        </p:spPr>
        <p:txBody>
          <a:bodyPr wrap="square">
            <a:spAutoFit/>
          </a:bodyPr>
          <a:lstStyle/>
          <a:p>
            <a:pPr marL="285750" indent="-285750" algn="just">
              <a:lnSpc>
                <a:spcPct val="150000"/>
              </a:lnSpc>
              <a:buFont typeface="Wingdings" panose="05000000000000000000" pitchFamily="2" charset="2"/>
              <a:buChar char="q"/>
            </a:pPr>
            <a:r>
              <a:rPr lang="it-IT" dirty="0"/>
              <a:t>Inquadramento del problema sotto il profilo sanitario e normativo</a:t>
            </a:r>
          </a:p>
          <a:p>
            <a:pPr marL="285750" indent="-285750" algn="just">
              <a:lnSpc>
                <a:spcPct val="150000"/>
              </a:lnSpc>
              <a:buFont typeface="Wingdings" panose="05000000000000000000" pitchFamily="2" charset="2"/>
              <a:buChar char="q"/>
            </a:pPr>
            <a:r>
              <a:rPr lang="it-IT" dirty="0"/>
              <a:t>Modalità di campionamento delle polveri</a:t>
            </a:r>
          </a:p>
          <a:p>
            <a:pPr marL="285750" indent="-285750" algn="just">
              <a:lnSpc>
                <a:spcPct val="150000"/>
              </a:lnSpc>
              <a:buFont typeface="Wingdings" panose="05000000000000000000" pitchFamily="2" charset="2"/>
              <a:buChar char="q"/>
            </a:pPr>
            <a:r>
              <a:rPr lang="it-IT" dirty="0"/>
              <a:t>Mansioni che espongono i lavoratori a polveri di legno</a:t>
            </a:r>
          </a:p>
          <a:p>
            <a:pPr marL="285750" indent="-285750" algn="just">
              <a:lnSpc>
                <a:spcPct val="150000"/>
              </a:lnSpc>
              <a:buFont typeface="Wingdings" panose="05000000000000000000" pitchFamily="2" charset="2"/>
              <a:buChar char="q"/>
            </a:pPr>
            <a:r>
              <a:rPr lang="it-IT" dirty="0"/>
              <a:t>Sorveglianza epidemiologica dell’esposizione e degli effetti</a:t>
            </a:r>
          </a:p>
          <a:p>
            <a:pPr marL="285750" indent="-285750" algn="just">
              <a:lnSpc>
                <a:spcPct val="150000"/>
              </a:lnSpc>
              <a:buFont typeface="Wingdings" panose="05000000000000000000" pitchFamily="2" charset="2"/>
              <a:buChar char="q"/>
            </a:pPr>
            <a:r>
              <a:rPr lang="it-IT" dirty="0"/>
              <a:t>Attrezzature e lavorazioni pericolose</a:t>
            </a:r>
          </a:p>
          <a:p>
            <a:pPr marL="285750" indent="-285750" algn="just">
              <a:lnSpc>
                <a:spcPct val="150000"/>
              </a:lnSpc>
              <a:buFont typeface="Wingdings" panose="05000000000000000000" pitchFamily="2" charset="2"/>
              <a:buChar char="q"/>
            </a:pPr>
            <a:r>
              <a:rPr lang="it-IT" dirty="0"/>
              <a:t>Misure di prevenzione</a:t>
            </a:r>
          </a:p>
        </p:txBody>
      </p:sp>
      <p:pic>
        <p:nvPicPr>
          <p:cNvPr id="8" name="Immagine 7">
            <a:extLst>
              <a:ext uri="{FF2B5EF4-FFF2-40B4-BE49-F238E27FC236}">
                <a16:creationId xmlns:a16="http://schemas.microsoft.com/office/drawing/2014/main" id="{D030E413-11B6-4A31-A7B5-9175AD2F1C7E}"/>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B00E9BA2-F3A0-405C-BD6C-A545324C7D67}"/>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1E7556D7-2A83-46C7-84EF-C4E45E417A7D}"/>
              </a:ext>
            </a:extLst>
          </p:cNvPr>
          <p:cNvSpPr/>
          <p:nvPr/>
        </p:nvSpPr>
        <p:spPr>
          <a:xfrm>
            <a:off x="2422700" y="345995"/>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24112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«Esposizione lavorativa a polveri di legno»</a:t>
            </a:r>
          </a:p>
        </p:txBody>
      </p:sp>
      <p:sp>
        <p:nvSpPr>
          <p:cNvPr id="11" name="Rectangle 2"/>
          <p:cNvSpPr>
            <a:spLocks noChangeArrowheads="1"/>
          </p:cNvSpPr>
          <p:nvPr/>
        </p:nvSpPr>
        <p:spPr bwMode="auto">
          <a:xfrm flipV="1">
            <a:off x="179511" y="61844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9" name="Rettangolo 8"/>
          <p:cNvSpPr/>
          <p:nvPr/>
        </p:nvSpPr>
        <p:spPr>
          <a:xfrm>
            <a:off x="1754465" y="1772816"/>
            <a:ext cx="5563061" cy="646331"/>
          </a:xfrm>
          <a:prstGeom prst="rect">
            <a:avLst/>
          </a:prstGeom>
        </p:spPr>
        <p:txBody>
          <a:bodyPr wrap="none">
            <a:spAutoFit/>
          </a:bodyPr>
          <a:lstStyle/>
          <a:p>
            <a:pPr algn="ctr"/>
            <a:r>
              <a:rPr lang="it-IT" b="1" dirty="0">
                <a:solidFill>
                  <a:prstClr val="black"/>
                </a:solidFill>
              </a:rPr>
              <a:t>MISURE DI PREVENZIONE PER MITIGARE L’ESPOSIZIONE </a:t>
            </a:r>
          </a:p>
          <a:p>
            <a:pPr algn="ctr"/>
            <a:r>
              <a:rPr lang="it-IT" b="1" dirty="0">
                <a:solidFill>
                  <a:prstClr val="black"/>
                </a:solidFill>
              </a:rPr>
              <a:t>ALLE POLVERI DI LEGNO DURO</a:t>
            </a:r>
            <a:endParaRPr lang="it-IT" dirty="0"/>
          </a:p>
        </p:txBody>
      </p:sp>
      <p:sp>
        <p:nvSpPr>
          <p:cNvPr id="3" name="Rettangolo 2"/>
          <p:cNvSpPr/>
          <p:nvPr/>
        </p:nvSpPr>
        <p:spPr>
          <a:xfrm>
            <a:off x="291786" y="2636912"/>
            <a:ext cx="8488419" cy="4093428"/>
          </a:xfrm>
          <a:prstGeom prst="rect">
            <a:avLst/>
          </a:prstGeom>
        </p:spPr>
        <p:txBody>
          <a:bodyPr wrap="square">
            <a:spAutoFit/>
          </a:bodyPr>
          <a:lstStyle/>
          <a:p>
            <a:pPr marL="285750" lvl="0" indent="-285750" algn="just">
              <a:buFont typeface="Arial" panose="020B0604020202020204" pitchFamily="34" charset="0"/>
              <a:buChar char="•"/>
            </a:pPr>
            <a:r>
              <a:rPr lang="it-IT" sz="2000" b="1" dirty="0">
                <a:solidFill>
                  <a:srgbClr val="FF0000"/>
                </a:solidFill>
              </a:rPr>
              <a:t>separazione delle lavorazioni</a:t>
            </a:r>
            <a:r>
              <a:rPr lang="it-IT" sz="2000" dirty="0"/>
              <a:t>: separare in locali diversi le operazioni che producono polveri di legno da quelle che non ne producono, allo scopo di limitare il numero di persone esposte;</a:t>
            </a:r>
          </a:p>
          <a:p>
            <a:pPr marL="285750" lvl="0" indent="-285750" algn="just">
              <a:buFont typeface="Arial" panose="020B0604020202020204" pitchFamily="34" charset="0"/>
              <a:buChar char="•"/>
            </a:pPr>
            <a:r>
              <a:rPr lang="it-IT" sz="2000" b="1" dirty="0">
                <a:solidFill>
                  <a:srgbClr val="FF0000"/>
                </a:solidFill>
              </a:rPr>
              <a:t>scelta delle macchine</a:t>
            </a:r>
            <a:r>
              <a:rPr lang="it-IT" sz="2000" dirty="0"/>
              <a:t>: acquistare macchine, nuove o usate, che siano provviste di dispositivi di aspirazione localizzata sui punti dove si genera la polvere;</a:t>
            </a:r>
          </a:p>
          <a:p>
            <a:pPr marL="285750" lvl="0" indent="-285750" algn="just">
              <a:buFont typeface="Arial" panose="020B0604020202020204" pitchFamily="34" charset="0"/>
              <a:buChar char="•"/>
            </a:pPr>
            <a:r>
              <a:rPr lang="it-IT" sz="2000" b="1" dirty="0">
                <a:solidFill>
                  <a:srgbClr val="FF0000"/>
                </a:solidFill>
              </a:rPr>
              <a:t>ventilazione per aspirazione localizzata</a:t>
            </a:r>
            <a:r>
              <a:rPr lang="it-IT" sz="2000" dirty="0"/>
              <a:t>: i dispositivi di aspirazione localizzata devono essere collegati ad una canalizzazione che espelle l’aria inquinata all’esterno. La raccolta e lo stoccaggio delle polveri devono avvenire in silos posti esternamente all’ambiente di lavoro. La velocità all’interno dei condotti deve essere almeno pari a 18 m/s per evitare il deposito delle polveri all’interno dei condotti e l’intasamento degli stessi (Industrial </a:t>
            </a:r>
            <a:r>
              <a:rPr lang="it-IT" sz="2000" dirty="0" err="1"/>
              <a:t>Ventilation</a:t>
            </a:r>
            <a:r>
              <a:rPr lang="it-IT" sz="2000" dirty="0"/>
              <a:t>-ACGIH). Evitare sistemi di aspirazione che prevedono il riciclo dell’aria;</a:t>
            </a:r>
          </a:p>
        </p:txBody>
      </p:sp>
      <p:pic>
        <p:nvPicPr>
          <p:cNvPr id="6" name="Immagine 5">
            <a:extLst>
              <a:ext uri="{FF2B5EF4-FFF2-40B4-BE49-F238E27FC236}">
                <a16:creationId xmlns:a16="http://schemas.microsoft.com/office/drawing/2014/main" id="{F771D1F6-F040-4D0E-8DF0-5FA0C35053AF}"/>
              </a:ext>
            </a:extLst>
          </p:cNvPr>
          <p:cNvPicPr>
            <a:picLocks noChangeAspect="1"/>
          </p:cNvPicPr>
          <p:nvPr/>
        </p:nvPicPr>
        <p:blipFill>
          <a:blip r:embed="rId3"/>
          <a:stretch>
            <a:fillRect/>
          </a:stretch>
        </p:blipFill>
        <p:spPr>
          <a:xfrm>
            <a:off x="8607" y="0"/>
            <a:ext cx="561850" cy="604522"/>
          </a:xfrm>
          <a:prstGeom prst="rect">
            <a:avLst/>
          </a:prstGeom>
        </p:spPr>
      </p:pic>
      <p:sp>
        <p:nvSpPr>
          <p:cNvPr id="7" name="CasellaDiTesto 6">
            <a:extLst>
              <a:ext uri="{FF2B5EF4-FFF2-40B4-BE49-F238E27FC236}">
                <a16:creationId xmlns:a16="http://schemas.microsoft.com/office/drawing/2014/main" id="{CC4CA00A-CAA9-452C-AA54-980C90E1A219}"/>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8" name="Rettangolo 7">
            <a:extLst>
              <a:ext uri="{FF2B5EF4-FFF2-40B4-BE49-F238E27FC236}">
                <a16:creationId xmlns:a16="http://schemas.microsoft.com/office/drawing/2014/main" id="{299951D6-1A91-4E47-AA08-5922A85C3BCD}"/>
              </a:ext>
            </a:extLst>
          </p:cNvPr>
          <p:cNvSpPr/>
          <p:nvPr/>
        </p:nvSpPr>
        <p:spPr>
          <a:xfrm>
            <a:off x="2411760" y="39934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715472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«Esposizione lavorativa a polveri di legno»</a:t>
            </a:r>
          </a:p>
        </p:txBody>
      </p:sp>
      <p:sp>
        <p:nvSpPr>
          <p:cNvPr id="11" name="Rectangle 2"/>
          <p:cNvSpPr>
            <a:spLocks noChangeArrowheads="1"/>
          </p:cNvSpPr>
          <p:nvPr/>
        </p:nvSpPr>
        <p:spPr bwMode="auto">
          <a:xfrm flipV="1">
            <a:off x="179511" y="603185"/>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9" name="Rettangolo 8"/>
          <p:cNvSpPr/>
          <p:nvPr/>
        </p:nvSpPr>
        <p:spPr>
          <a:xfrm>
            <a:off x="1754465" y="1772816"/>
            <a:ext cx="5563061" cy="646331"/>
          </a:xfrm>
          <a:prstGeom prst="rect">
            <a:avLst/>
          </a:prstGeom>
        </p:spPr>
        <p:txBody>
          <a:bodyPr wrap="none">
            <a:spAutoFit/>
          </a:bodyPr>
          <a:lstStyle/>
          <a:p>
            <a:pPr algn="ctr"/>
            <a:r>
              <a:rPr lang="it-IT" b="1" dirty="0">
                <a:solidFill>
                  <a:prstClr val="black"/>
                </a:solidFill>
              </a:rPr>
              <a:t>MISURE DI PREVENZIONE PER MITIGARE L’ESPOSIZIONE </a:t>
            </a:r>
          </a:p>
          <a:p>
            <a:pPr algn="ctr"/>
            <a:r>
              <a:rPr lang="it-IT" b="1" dirty="0">
                <a:solidFill>
                  <a:prstClr val="black"/>
                </a:solidFill>
              </a:rPr>
              <a:t>ALLE POLVERI DI LEGNO DURO</a:t>
            </a:r>
            <a:endParaRPr lang="it-IT" dirty="0"/>
          </a:p>
        </p:txBody>
      </p:sp>
      <p:sp>
        <p:nvSpPr>
          <p:cNvPr id="3" name="Rettangolo 2"/>
          <p:cNvSpPr/>
          <p:nvPr/>
        </p:nvSpPr>
        <p:spPr>
          <a:xfrm>
            <a:off x="291786" y="2636912"/>
            <a:ext cx="8488419" cy="3170099"/>
          </a:xfrm>
          <a:prstGeom prst="rect">
            <a:avLst/>
          </a:prstGeom>
        </p:spPr>
        <p:txBody>
          <a:bodyPr wrap="square">
            <a:spAutoFit/>
          </a:bodyPr>
          <a:lstStyle/>
          <a:p>
            <a:pPr marL="285750" lvl="0" indent="-285750">
              <a:buFont typeface="Arial" panose="020B0604020202020204" pitchFamily="34" charset="0"/>
              <a:buChar char="•"/>
            </a:pPr>
            <a:r>
              <a:rPr lang="it-IT" sz="2000" b="1" dirty="0">
                <a:solidFill>
                  <a:srgbClr val="FF0000"/>
                </a:solidFill>
              </a:rPr>
              <a:t>pulizia come intervento di prevenzione</a:t>
            </a:r>
            <a:r>
              <a:rPr lang="it-IT" sz="2000" dirty="0"/>
              <a:t>: la pulizia del locale e delle macchine deve essere eseguita giornalmente per evitare l’accumulo di polvere di legno sui piani da lavoro e sui pavimenti con sistemi fissi d’aspirazione o impianti mobili d’aspirazione muniti di filtri assoluti in espulsione o muniti di bocche aspiranti collegate alla rete di aspirazione centralizzata. Non utilizzare mai pistole ad aria compressa;</a:t>
            </a:r>
          </a:p>
          <a:p>
            <a:pPr marL="285750" lvl="0" indent="-285750">
              <a:buFont typeface="Arial" panose="020B0604020202020204" pitchFamily="34" charset="0"/>
              <a:buChar char="•"/>
            </a:pPr>
            <a:r>
              <a:rPr lang="it-IT" sz="2000" b="1" dirty="0">
                <a:solidFill>
                  <a:srgbClr val="FF0000"/>
                </a:solidFill>
              </a:rPr>
              <a:t>formazione ed informazione</a:t>
            </a:r>
            <a:r>
              <a:rPr lang="it-IT" sz="2000" dirty="0"/>
              <a:t>: programma di formazione specifico sui rischi di esposizione a polveri di legno; </a:t>
            </a:r>
          </a:p>
          <a:p>
            <a:pPr marL="285750" lvl="0" indent="-285750">
              <a:buFont typeface="Arial" panose="020B0604020202020204" pitchFamily="34" charset="0"/>
              <a:buChar char="•"/>
            </a:pPr>
            <a:r>
              <a:rPr lang="it-IT" sz="2000" b="1" dirty="0">
                <a:solidFill>
                  <a:srgbClr val="FF0000"/>
                </a:solidFill>
              </a:rPr>
              <a:t>organizzazione del lavoro: </a:t>
            </a:r>
            <a:r>
              <a:rPr lang="it-IT" sz="2000" dirty="0"/>
              <a:t>pianificare il lavoro con le procedure necessarie a controllare la dispersione di polveri.</a:t>
            </a:r>
          </a:p>
        </p:txBody>
      </p:sp>
      <p:pic>
        <p:nvPicPr>
          <p:cNvPr id="6" name="Immagine 5">
            <a:extLst>
              <a:ext uri="{FF2B5EF4-FFF2-40B4-BE49-F238E27FC236}">
                <a16:creationId xmlns:a16="http://schemas.microsoft.com/office/drawing/2014/main" id="{B85E79D9-F88D-420F-9E21-DB1F2C27594D}"/>
              </a:ext>
            </a:extLst>
          </p:cNvPr>
          <p:cNvPicPr>
            <a:picLocks noChangeAspect="1"/>
          </p:cNvPicPr>
          <p:nvPr/>
        </p:nvPicPr>
        <p:blipFill>
          <a:blip r:embed="rId3"/>
          <a:stretch>
            <a:fillRect/>
          </a:stretch>
        </p:blipFill>
        <p:spPr>
          <a:xfrm>
            <a:off x="8607" y="0"/>
            <a:ext cx="561850" cy="604522"/>
          </a:xfrm>
          <a:prstGeom prst="rect">
            <a:avLst/>
          </a:prstGeom>
        </p:spPr>
      </p:pic>
      <p:sp>
        <p:nvSpPr>
          <p:cNvPr id="7" name="CasellaDiTesto 6">
            <a:extLst>
              <a:ext uri="{FF2B5EF4-FFF2-40B4-BE49-F238E27FC236}">
                <a16:creationId xmlns:a16="http://schemas.microsoft.com/office/drawing/2014/main" id="{9E468AEC-220D-4322-ACEB-4B166301B24C}"/>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8" name="Rettangolo 7">
            <a:extLst>
              <a:ext uri="{FF2B5EF4-FFF2-40B4-BE49-F238E27FC236}">
                <a16:creationId xmlns:a16="http://schemas.microsoft.com/office/drawing/2014/main" id="{F49E1E67-7378-4BB6-87BE-8534C1D2B5F8}"/>
              </a:ext>
            </a:extLst>
          </p:cNvPr>
          <p:cNvSpPr/>
          <p:nvPr/>
        </p:nvSpPr>
        <p:spPr>
          <a:xfrm>
            <a:off x="2411760" y="372711"/>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068617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«Esposizione lavorativa a polveri di legno»</a:t>
            </a:r>
          </a:p>
        </p:txBody>
      </p:sp>
      <p:sp>
        <p:nvSpPr>
          <p:cNvPr id="11" name="Rectangle 2"/>
          <p:cNvSpPr>
            <a:spLocks noChangeArrowheads="1"/>
          </p:cNvSpPr>
          <p:nvPr/>
        </p:nvSpPr>
        <p:spPr bwMode="auto">
          <a:xfrm flipV="1">
            <a:off x="179511" y="58569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9" name="Rettangolo 8"/>
          <p:cNvSpPr/>
          <p:nvPr/>
        </p:nvSpPr>
        <p:spPr>
          <a:xfrm>
            <a:off x="327023" y="1772816"/>
            <a:ext cx="8301161"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it-IT" b="1" dirty="0">
                <a:solidFill>
                  <a:prstClr val="black"/>
                </a:solidFill>
              </a:rPr>
              <a:t>Requisiti di sicurezza fondamentali per le principali attrezzature utilizzate nella seconda lavorazione del legno e concentrazione media di polvere di legno generata durante la lavorazione</a:t>
            </a:r>
            <a:endParaRPr lang="it-IT" dirty="0"/>
          </a:p>
        </p:txBody>
      </p:sp>
      <p:pic>
        <p:nvPicPr>
          <p:cNvPr id="6" name="Immagine 5"/>
          <p:cNvPicPr/>
          <p:nvPr/>
        </p:nvPicPr>
        <p:blipFill>
          <a:blip r:embed="rId3"/>
          <a:stretch>
            <a:fillRect/>
          </a:stretch>
        </p:blipFill>
        <p:spPr>
          <a:xfrm>
            <a:off x="1660164" y="2923114"/>
            <a:ext cx="5751663" cy="3240360"/>
          </a:xfrm>
          <a:prstGeom prst="rect">
            <a:avLst/>
          </a:prstGeom>
        </p:spPr>
      </p:pic>
      <p:pic>
        <p:nvPicPr>
          <p:cNvPr id="7" name="Immagine 6">
            <a:extLst>
              <a:ext uri="{FF2B5EF4-FFF2-40B4-BE49-F238E27FC236}">
                <a16:creationId xmlns:a16="http://schemas.microsoft.com/office/drawing/2014/main" id="{391B5666-1B5D-45EB-B679-C75CC9216F33}"/>
              </a:ext>
            </a:extLst>
          </p:cNvPr>
          <p:cNvPicPr>
            <a:picLocks noChangeAspect="1"/>
          </p:cNvPicPr>
          <p:nvPr/>
        </p:nvPicPr>
        <p:blipFill>
          <a:blip r:embed="rId4"/>
          <a:stretch>
            <a:fillRect/>
          </a:stretch>
        </p:blipFill>
        <p:spPr>
          <a:xfrm>
            <a:off x="8607" y="0"/>
            <a:ext cx="561850" cy="604522"/>
          </a:xfrm>
          <a:prstGeom prst="rect">
            <a:avLst/>
          </a:prstGeom>
        </p:spPr>
      </p:pic>
      <p:sp>
        <p:nvSpPr>
          <p:cNvPr id="8" name="CasellaDiTesto 7">
            <a:extLst>
              <a:ext uri="{FF2B5EF4-FFF2-40B4-BE49-F238E27FC236}">
                <a16:creationId xmlns:a16="http://schemas.microsoft.com/office/drawing/2014/main" id="{69DF918B-9AA9-48F5-AFC0-4E58AB8CB5E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5F968F18-C5C1-4D28-AABB-56FD9809EBA0}"/>
              </a:ext>
            </a:extLst>
          </p:cNvPr>
          <p:cNvSpPr/>
          <p:nvPr/>
        </p:nvSpPr>
        <p:spPr>
          <a:xfrm>
            <a:off x="2451810" y="36557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901002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7" name="Immagine 6"/>
          <p:cNvPicPr/>
          <p:nvPr/>
        </p:nvPicPr>
        <p:blipFill>
          <a:blip r:embed="rId3"/>
          <a:stretch>
            <a:fillRect/>
          </a:stretch>
        </p:blipFill>
        <p:spPr>
          <a:xfrm>
            <a:off x="107505" y="104387"/>
            <a:ext cx="4824536" cy="6420957"/>
          </a:xfrm>
          <a:prstGeom prst="rect">
            <a:avLst/>
          </a:prstGeom>
        </p:spPr>
      </p:pic>
      <p:pic>
        <p:nvPicPr>
          <p:cNvPr id="10" name="Immagine 9"/>
          <p:cNvPicPr/>
          <p:nvPr/>
        </p:nvPicPr>
        <p:blipFill>
          <a:blip r:embed="rId4"/>
          <a:stretch>
            <a:fillRect/>
          </a:stretch>
        </p:blipFill>
        <p:spPr>
          <a:xfrm>
            <a:off x="4948597" y="3213720"/>
            <a:ext cx="4160012" cy="3311624"/>
          </a:xfrm>
          <a:prstGeom prst="rect">
            <a:avLst/>
          </a:prstGeom>
        </p:spPr>
      </p:pic>
    </p:spTree>
    <p:extLst>
      <p:ext uri="{BB962C8B-B14F-4D97-AF65-F5344CB8AC3E}">
        <p14:creationId xmlns:p14="http://schemas.microsoft.com/office/powerpoint/2010/main" val="3060513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«Vademecum per il miglioramento della sicurezza </a:t>
            </a:r>
          </a:p>
          <a:p>
            <a:pPr algn="ctr"/>
            <a:r>
              <a:rPr lang="it-IT" altLang="it-IT" sz="2000" b="1" dirty="0">
                <a:solidFill>
                  <a:schemeClr val="tx1"/>
                </a:solidFill>
                <a:latin typeface="Arial" pitchFamily="34" charset="0"/>
                <a:cs typeface="Arial" pitchFamily="34" charset="0"/>
              </a:rPr>
              <a:t>e della salute con le polveri di legno»</a:t>
            </a:r>
          </a:p>
        </p:txBody>
      </p:sp>
      <p:sp>
        <p:nvSpPr>
          <p:cNvPr id="11" name="Rectangle 2"/>
          <p:cNvSpPr>
            <a:spLocks noChangeArrowheads="1"/>
          </p:cNvSpPr>
          <p:nvPr/>
        </p:nvSpPr>
        <p:spPr bwMode="auto">
          <a:xfrm flipV="1">
            <a:off x="121119" y="63936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458" y="1844824"/>
            <a:ext cx="2309786" cy="3168352"/>
          </a:xfrm>
          <a:prstGeom prst="rect">
            <a:avLst/>
          </a:prstGeom>
          <a:ln w="6350">
            <a:solidFill>
              <a:schemeClr val="bg1">
                <a:lumMod val="75000"/>
              </a:schemeClr>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2" name="Rettangolo 1"/>
          <p:cNvSpPr/>
          <p:nvPr/>
        </p:nvSpPr>
        <p:spPr>
          <a:xfrm>
            <a:off x="3059832" y="1916832"/>
            <a:ext cx="5568352" cy="1477328"/>
          </a:xfrm>
          <a:prstGeom prst="rect">
            <a:avLst/>
          </a:prstGeom>
        </p:spPr>
        <p:txBody>
          <a:bodyPr wrap="square">
            <a:spAutoFit/>
          </a:bodyPr>
          <a:lstStyle/>
          <a:p>
            <a:pPr marL="285750" indent="-285750" algn="just">
              <a:buFont typeface="Wingdings" panose="05000000000000000000" pitchFamily="2" charset="2"/>
              <a:buChar char="Ø"/>
            </a:pPr>
            <a:r>
              <a:rPr lang="it-IT" dirty="0"/>
              <a:t>Adottato dalla Regione Lombardia nel 2010 e curato dal Servizio Prevenzione Sicurezza Ambienti di lavoro (SPSAL) della ASL della provincia di Como e dalla Unità Operativa Ospedaliera di Medicina del Lavoro (UOOML) di Desio.</a:t>
            </a:r>
          </a:p>
        </p:txBody>
      </p:sp>
      <p:sp>
        <p:nvSpPr>
          <p:cNvPr id="3" name="Rettangolo 2"/>
          <p:cNvSpPr/>
          <p:nvPr/>
        </p:nvSpPr>
        <p:spPr>
          <a:xfrm>
            <a:off x="3095836" y="3429000"/>
            <a:ext cx="5496344" cy="1477328"/>
          </a:xfrm>
          <a:prstGeom prst="rect">
            <a:avLst/>
          </a:prstGeom>
        </p:spPr>
        <p:txBody>
          <a:bodyPr wrap="square">
            <a:spAutoFit/>
          </a:bodyPr>
          <a:lstStyle/>
          <a:p>
            <a:pPr marL="285750" indent="-285750">
              <a:buFont typeface="Wingdings" panose="05000000000000000000" pitchFamily="2" charset="2"/>
              <a:buChar char="Ø"/>
            </a:pPr>
            <a:r>
              <a:rPr lang="it-IT" dirty="0"/>
              <a:t>Diffuso dall’ATS Brianza a partire dal 2013 nell’ambito del Piano Mirato di Prevenzione:</a:t>
            </a:r>
          </a:p>
          <a:p>
            <a:endParaRPr lang="it-IT" dirty="0"/>
          </a:p>
          <a:p>
            <a:pPr algn="ctr"/>
            <a:r>
              <a:rPr lang="it-IT" dirty="0"/>
              <a:t>"</a:t>
            </a:r>
            <a:r>
              <a:rPr lang="it-IT" b="1" i="1" dirty="0"/>
              <a:t>Applicazione del vademecum per il miglioramento della sicurezza e della salute con le polveri del legno</a:t>
            </a:r>
            <a:r>
              <a:rPr lang="it-IT" b="1" dirty="0"/>
              <a:t>" </a:t>
            </a:r>
          </a:p>
        </p:txBody>
      </p:sp>
      <p:sp>
        <p:nvSpPr>
          <p:cNvPr id="4" name="Rettangolo 3"/>
          <p:cNvSpPr/>
          <p:nvPr/>
        </p:nvSpPr>
        <p:spPr>
          <a:xfrm>
            <a:off x="384458" y="5229200"/>
            <a:ext cx="2567562" cy="369332"/>
          </a:xfrm>
          <a:prstGeom prst="rect">
            <a:avLst/>
          </a:prstGeom>
        </p:spPr>
        <p:txBody>
          <a:bodyPr wrap="none">
            <a:spAutoFit/>
          </a:bodyPr>
          <a:lstStyle/>
          <a:p>
            <a:r>
              <a:rPr lang="it-IT" dirty="0"/>
              <a:t>Regione Lombardia 2010 </a:t>
            </a:r>
          </a:p>
        </p:txBody>
      </p:sp>
      <p:pic>
        <p:nvPicPr>
          <p:cNvPr id="8" name="Immagine 7">
            <a:extLst>
              <a:ext uri="{FF2B5EF4-FFF2-40B4-BE49-F238E27FC236}">
                <a16:creationId xmlns:a16="http://schemas.microsoft.com/office/drawing/2014/main" id="{2349A44D-FF51-418B-ABA1-E77F001C54F3}"/>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5C819C09-5016-4C7B-8E74-386FF2C0F683}"/>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917499C1-501B-4A0D-9701-398A75C75B49}"/>
              </a:ext>
            </a:extLst>
          </p:cNvPr>
          <p:cNvSpPr/>
          <p:nvPr/>
        </p:nvSpPr>
        <p:spPr>
          <a:xfrm>
            <a:off x="2339752" y="38907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190560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«Vademecum per il miglioramento della sicurezza </a:t>
            </a:r>
          </a:p>
          <a:p>
            <a:pPr algn="ctr"/>
            <a:r>
              <a:rPr lang="it-IT" altLang="it-IT" sz="2000" b="1" dirty="0">
                <a:solidFill>
                  <a:schemeClr val="tx1"/>
                </a:solidFill>
                <a:latin typeface="Arial" pitchFamily="34" charset="0"/>
                <a:cs typeface="Arial" pitchFamily="34" charset="0"/>
              </a:rPr>
              <a:t>e della salute con le polveri di legno»</a:t>
            </a:r>
          </a:p>
        </p:txBody>
      </p:sp>
      <p:sp>
        <p:nvSpPr>
          <p:cNvPr id="11" name="Rectangle 2"/>
          <p:cNvSpPr>
            <a:spLocks noChangeArrowheads="1"/>
          </p:cNvSpPr>
          <p:nvPr/>
        </p:nvSpPr>
        <p:spPr bwMode="auto">
          <a:xfrm flipV="1">
            <a:off x="215516" y="59737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4" name="Rettangolo 3"/>
          <p:cNvSpPr/>
          <p:nvPr/>
        </p:nvSpPr>
        <p:spPr>
          <a:xfrm>
            <a:off x="455676" y="1844824"/>
            <a:ext cx="8160640" cy="5170646"/>
          </a:xfrm>
          <a:prstGeom prst="rect">
            <a:avLst/>
          </a:prstGeom>
        </p:spPr>
        <p:txBody>
          <a:bodyPr wrap="square">
            <a:spAutoFit/>
          </a:bodyPr>
          <a:lstStyle/>
          <a:p>
            <a:pPr marL="285750" lvl="0" indent="-285750" algn="just">
              <a:buFont typeface="Wingdings" panose="05000000000000000000" pitchFamily="2" charset="2"/>
              <a:buChar char="q"/>
            </a:pPr>
            <a:r>
              <a:rPr lang="it-IT" dirty="0"/>
              <a:t>Tutti i </a:t>
            </a:r>
            <a:r>
              <a:rPr lang="it-IT" b="1" dirty="0">
                <a:solidFill>
                  <a:srgbClr val="0000FF"/>
                </a:solidFill>
              </a:rPr>
              <a:t>punti</a:t>
            </a:r>
            <a:r>
              <a:rPr lang="it-IT" b="1" dirty="0">
                <a:solidFill>
                  <a:srgbClr val="FF0000"/>
                </a:solidFill>
              </a:rPr>
              <a:t> </a:t>
            </a:r>
            <a:r>
              <a:rPr lang="it-IT" b="1" dirty="0">
                <a:solidFill>
                  <a:srgbClr val="0000FF"/>
                </a:solidFill>
              </a:rPr>
              <a:t>di lavoro devono essere aspirati</a:t>
            </a:r>
            <a:r>
              <a:rPr lang="it-IT" dirty="0"/>
              <a:t>.</a:t>
            </a:r>
          </a:p>
          <a:p>
            <a:pPr marL="285750" lvl="0" indent="-285750" algn="just">
              <a:buFont typeface="Wingdings" panose="05000000000000000000" pitchFamily="2" charset="2"/>
              <a:buChar char="q"/>
            </a:pPr>
            <a:r>
              <a:rPr lang="it-IT" dirty="0"/>
              <a:t>Laddove ci siano </a:t>
            </a:r>
            <a:r>
              <a:rPr lang="it-IT" b="1" dirty="0">
                <a:solidFill>
                  <a:srgbClr val="0000FF"/>
                </a:solidFill>
              </a:rPr>
              <a:t>fasi lavorative </a:t>
            </a:r>
            <a:r>
              <a:rPr lang="it-IT" dirty="0"/>
              <a:t>particolarmente polverose (es. levigature a banco, ecc.), seppure saltuarie, devono essere </a:t>
            </a:r>
            <a:r>
              <a:rPr lang="it-IT" b="1" dirty="0">
                <a:solidFill>
                  <a:srgbClr val="0000FF"/>
                </a:solidFill>
              </a:rPr>
              <a:t>isolate</a:t>
            </a:r>
            <a:r>
              <a:rPr lang="it-IT" dirty="0"/>
              <a:t>.</a:t>
            </a:r>
          </a:p>
          <a:p>
            <a:pPr marL="285750" lvl="0" indent="-285750" algn="just">
              <a:buFont typeface="Wingdings" panose="05000000000000000000" pitchFamily="2" charset="2"/>
              <a:buChar char="q"/>
            </a:pPr>
            <a:r>
              <a:rPr lang="it-IT" dirty="0"/>
              <a:t>È essenziale che i singoli </a:t>
            </a:r>
            <a:r>
              <a:rPr lang="it-IT" b="1" dirty="0">
                <a:solidFill>
                  <a:srgbClr val="0000FF"/>
                </a:solidFill>
              </a:rPr>
              <a:t>punti di aspirazione siano sezionati con serrande </a:t>
            </a:r>
            <a:r>
              <a:rPr lang="it-IT" dirty="0"/>
              <a:t>di intercettazione affinché funzionino solo quando il corrispondente impianto di lavorazione è in funzione.</a:t>
            </a:r>
          </a:p>
          <a:p>
            <a:pPr marL="285750" lvl="0" indent="-285750" algn="just">
              <a:buFont typeface="Wingdings" panose="05000000000000000000" pitchFamily="2" charset="2"/>
              <a:buChar char="q"/>
            </a:pPr>
            <a:r>
              <a:rPr lang="it-IT" dirty="0"/>
              <a:t>Periodicamente vanno effettuati </a:t>
            </a:r>
            <a:r>
              <a:rPr lang="it-IT" b="1" dirty="0">
                <a:solidFill>
                  <a:srgbClr val="0000FF"/>
                </a:solidFill>
              </a:rPr>
              <a:t>interventi di manutenzione e di controllo </a:t>
            </a:r>
            <a:r>
              <a:rPr lang="it-IT" dirty="0"/>
              <a:t>dell’efficienza secondo le indicazioni del costruttore.</a:t>
            </a:r>
          </a:p>
          <a:p>
            <a:pPr marL="285750" lvl="0" indent="-285750" algn="just">
              <a:buFont typeface="Wingdings" panose="05000000000000000000" pitchFamily="2" charset="2"/>
              <a:buChar char="q"/>
            </a:pPr>
            <a:r>
              <a:rPr lang="it-IT" dirty="0"/>
              <a:t>Esistono impianti già dotati di pressostato differenziale, con possibilità di controllo in continuo della situazione ed eventuale pulizia automatica dei filtri. In alternativa è possibile periodicamente (al massimo ogni sei mesi) misurare con anemometro la velocità dell’aria, preferibilmente nella sezione del condotto.</a:t>
            </a:r>
          </a:p>
          <a:p>
            <a:pPr marL="285750" lvl="0" indent="-285750" algn="just">
              <a:buFont typeface="Wingdings" panose="05000000000000000000" pitchFamily="2" charset="2"/>
              <a:buChar char="q"/>
            </a:pPr>
            <a:r>
              <a:rPr lang="it-IT" dirty="0"/>
              <a:t>È fondamentale che vengano </a:t>
            </a:r>
            <a:r>
              <a:rPr lang="it-IT" b="1" dirty="0">
                <a:solidFill>
                  <a:srgbClr val="0000FF"/>
                </a:solidFill>
              </a:rPr>
              <a:t>formalizzate e idoneamente diffuse istruzioni relative alle procedure di pulizia e manutenzione delle macchine e/o degli impianti</a:t>
            </a:r>
            <a:r>
              <a:rPr lang="it-IT" dirty="0"/>
              <a:t>, compresi i documenti comprovanti l’avvenuta manutenzione. I documenti si intendono correttamente compilati quando fanno esplicito riferimento alle parti di macchina interessate dall’intervento e alla tipologia dello stesso.</a:t>
            </a:r>
          </a:p>
        </p:txBody>
      </p:sp>
      <p:pic>
        <p:nvPicPr>
          <p:cNvPr id="5" name="Immagine 4">
            <a:extLst>
              <a:ext uri="{FF2B5EF4-FFF2-40B4-BE49-F238E27FC236}">
                <a16:creationId xmlns:a16="http://schemas.microsoft.com/office/drawing/2014/main" id="{D8467A69-6916-4A01-9174-6B1AD4F5959E}"/>
              </a:ext>
            </a:extLst>
          </p:cNvPr>
          <p:cNvPicPr>
            <a:picLocks noChangeAspect="1"/>
          </p:cNvPicPr>
          <p:nvPr/>
        </p:nvPicPr>
        <p:blipFill>
          <a:blip r:embed="rId3"/>
          <a:stretch>
            <a:fillRect/>
          </a:stretch>
        </p:blipFill>
        <p:spPr>
          <a:xfrm>
            <a:off x="8607" y="0"/>
            <a:ext cx="561850" cy="604522"/>
          </a:xfrm>
          <a:prstGeom prst="rect">
            <a:avLst/>
          </a:prstGeom>
        </p:spPr>
      </p:pic>
      <p:sp>
        <p:nvSpPr>
          <p:cNvPr id="6" name="CasellaDiTesto 5">
            <a:extLst>
              <a:ext uri="{FF2B5EF4-FFF2-40B4-BE49-F238E27FC236}">
                <a16:creationId xmlns:a16="http://schemas.microsoft.com/office/drawing/2014/main" id="{E0C592DC-6867-41A9-81D6-E5FD69C65188}"/>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7" name="Rettangolo 6">
            <a:extLst>
              <a:ext uri="{FF2B5EF4-FFF2-40B4-BE49-F238E27FC236}">
                <a16:creationId xmlns:a16="http://schemas.microsoft.com/office/drawing/2014/main" id="{7FD9BF51-2899-46A0-A6AA-6BC7A0212819}"/>
              </a:ext>
            </a:extLst>
          </p:cNvPr>
          <p:cNvSpPr/>
          <p:nvPr/>
        </p:nvSpPr>
        <p:spPr>
          <a:xfrm>
            <a:off x="2411760" y="40391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231886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«Vademecum per il miglioramento della sicurezza </a:t>
            </a:r>
          </a:p>
          <a:p>
            <a:pPr algn="ctr"/>
            <a:r>
              <a:rPr lang="it-IT" altLang="it-IT" sz="2000" b="1" dirty="0">
                <a:solidFill>
                  <a:schemeClr val="tx1"/>
                </a:solidFill>
                <a:latin typeface="Arial" pitchFamily="34" charset="0"/>
                <a:cs typeface="Arial" pitchFamily="34" charset="0"/>
              </a:rPr>
              <a:t>e della salute con le polveri di legno»</a:t>
            </a:r>
          </a:p>
        </p:txBody>
      </p:sp>
      <p:sp>
        <p:nvSpPr>
          <p:cNvPr id="11" name="Rectangle 2"/>
          <p:cNvSpPr>
            <a:spLocks noChangeArrowheads="1"/>
          </p:cNvSpPr>
          <p:nvPr/>
        </p:nvSpPr>
        <p:spPr bwMode="auto">
          <a:xfrm flipV="1">
            <a:off x="215516" y="60033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4" name="Rettangolo 3"/>
          <p:cNvSpPr/>
          <p:nvPr/>
        </p:nvSpPr>
        <p:spPr>
          <a:xfrm>
            <a:off x="319560" y="2060848"/>
            <a:ext cx="8160640" cy="4801314"/>
          </a:xfrm>
          <a:prstGeom prst="rect">
            <a:avLst/>
          </a:prstGeom>
        </p:spPr>
        <p:txBody>
          <a:bodyPr wrap="square">
            <a:spAutoFit/>
          </a:bodyPr>
          <a:lstStyle/>
          <a:p>
            <a:pPr marL="285750" lvl="0" indent="-285750" algn="just">
              <a:buFont typeface="Wingdings" panose="05000000000000000000" pitchFamily="2" charset="2"/>
              <a:buChar char="q"/>
            </a:pPr>
            <a:r>
              <a:rPr lang="it-IT" dirty="0"/>
              <a:t>Allo scopo di avere il massimo beneficio da un impianto di aspirazione localizzata occorre che il datore di lavoro, in fase di richiesta di progetto e fornitura di impianto di aspirazione, specifichi chiaramente di cosa ha bisogno e fornire adeguate informazioni sui processi lavorativi, i pericoli che ne derivano e le sorgenti inquinanti che si vogliono controllare. </a:t>
            </a:r>
          </a:p>
          <a:p>
            <a:pPr lvl="0" algn="just"/>
            <a:r>
              <a:rPr lang="it-IT" dirty="0"/>
              <a:t>     Al fornitore e all’installatore dell’impianto bisogna richiedere:</a:t>
            </a:r>
          </a:p>
          <a:p>
            <a:pPr marL="541338" lvl="0" indent="-360363" algn="just">
              <a:buFont typeface="Courier New" panose="02070309020205020404" pitchFamily="49" charset="0"/>
              <a:buChar char="o"/>
            </a:pPr>
            <a:r>
              <a:rPr lang="it-IT" dirty="0"/>
              <a:t>che l’impianto sia </a:t>
            </a:r>
            <a:r>
              <a:rPr lang="it-IT" b="1" dirty="0">
                <a:solidFill>
                  <a:srgbClr val="0000FF"/>
                </a:solidFill>
              </a:rPr>
              <a:t>facile da utilizzare, controllare, manutenere e pulire</a:t>
            </a:r>
            <a:r>
              <a:rPr lang="it-IT" dirty="0"/>
              <a:t>;</a:t>
            </a:r>
          </a:p>
          <a:p>
            <a:pPr marL="541338" lvl="0" indent="-360363" algn="just">
              <a:buFont typeface="Courier New" panose="02070309020205020404" pitchFamily="49" charset="0"/>
              <a:buChar char="o"/>
            </a:pPr>
            <a:r>
              <a:rPr lang="it-IT" dirty="0"/>
              <a:t>che siano </a:t>
            </a:r>
            <a:r>
              <a:rPr lang="it-IT" b="1" dirty="0">
                <a:solidFill>
                  <a:srgbClr val="0000FF"/>
                </a:solidFill>
              </a:rPr>
              <a:t>presenti indicatori/sistemi </a:t>
            </a:r>
            <a:r>
              <a:rPr lang="it-IT" dirty="0"/>
              <a:t>di indicazione adatti a mostrare che l’impianto </a:t>
            </a:r>
            <a:r>
              <a:rPr lang="it-IT" b="1" dirty="0">
                <a:solidFill>
                  <a:srgbClr val="0000FF"/>
                </a:solidFill>
              </a:rPr>
              <a:t>funziona in modo appropriato</a:t>
            </a:r>
            <a:r>
              <a:rPr lang="it-IT" dirty="0"/>
              <a:t>; </a:t>
            </a:r>
          </a:p>
          <a:p>
            <a:pPr marL="541338" lvl="0" indent="-360363" algn="just">
              <a:buFont typeface="Courier New" panose="02070309020205020404" pitchFamily="49" charset="0"/>
              <a:buChar char="o"/>
            </a:pPr>
            <a:r>
              <a:rPr lang="it-IT" dirty="0"/>
              <a:t>che fornisca adeguata </a:t>
            </a:r>
            <a:r>
              <a:rPr lang="it-IT" b="1" dirty="0">
                <a:solidFill>
                  <a:srgbClr val="0000FF"/>
                </a:solidFill>
              </a:rPr>
              <a:t>formazione al personale </a:t>
            </a:r>
            <a:r>
              <a:rPr lang="it-IT" dirty="0"/>
              <a:t>aziendale sul corretto utilizzo, verifica, pulizia, manutenzione dell’impianto;</a:t>
            </a:r>
          </a:p>
          <a:p>
            <a:pPr marL="541338" lvl="0" indent="-360363" algn="just">
              <a:buFont typeface="Courier New" panose="02070309020205020404" pitchFamily="49" charset="0"/>
              <a:buChar char="o"/>
            </a:pPr>
            <a:r>
              <a:rPr lang="it-IT" dirty="0"/>
              <a:t>che fornisca un </a:t>
            </a:r>
            <a:r>
              <a:rPr lang="it-IT" b="1" dirty="0">
                <a:solidFill>
                  <a:srgbClr val="0000FF"/>
                </a:solidFill>
              </a:rPr>
              <a:t>manuale d’uso </a:t>
            </a:r>
            <a:r>
              <a:rPr lang="it-IT" dirty="0"/>
              <a:t>che descriva l’impianto (dati di targa – informazioni di performance – </a:t>
            </a:r>
            <a:r>
              <a:rPr lang="it-IT" b="1" dirty="0">
                <a:solidFill>
                  <a:srgbClr val="0000FF"/>
                </a:solidFill>
              </a:rPr>
              <a:t>lista e descrizione delle parti soggette ad usura </a:t>
            </a:r>
            <a:r>
              <a:rPr lang="it-IT" dirty="0"/>
              <a:t>e da testare periodicamente), spieghi come funziona, come deve essere utilizzato, testato (specifiche su come e quando condurre in modo accurato le verifiche ed i test necessari), mantenuto (schedulazione delle parti da testare – sostituire – ecc.), pulito, ecc.;</a:t>
            </a:r>
          </a:p>
        </p:txBody>
      </p:sp>
      <p:sp>
        <p:nvSpPr>
          <p:cNvPr id="2" name="Rettangolo 1"/>
          <p:cNvSpPr/>
          <p:nvPr/>
        </p:nvSpPr>
        <p:spPr>
          <a:xfrm>
            <a:off x="3084641" y="1763524"/>
            <a:ext cx="2785923" cy="369332"/>
          </a:xfrm>
          <a:prstGeom prst="rect">
            <a:avLst/>
          </a:prstGeom>
        </p:spPr>
        <p:txBody>
          <a:bodyPr wrap="square">
            <a:spAutoFit/>
          </a:bodyPr>
          <a:lstStyle/>
          <a:p>
            <a:r>
              <a:rPr lang="it-IT" b="1" i="1" dirty="0"/>
              <a:t>IMPIANTI DI ASPIRAZIONE</a:t>
            </a:r>
            <a:endParaRPr lang="it-IT" dirty="0"/>
          </a:p>
        </p:txBody>
      </p:sp>
      <p:pic>
        <p:nvPicPr>
          <p:cNvPr id="6" name="Immagine 5">
            <a:extLst>
              <a:ext uri="{FF2B5EF4-FFF2-40B4-BE49-F238E27FC236}">
                <a16:creationId xmlns:a16="http://schemas.microsoft.com/office/drawing/2014/main" id="{BC28016B-6E45-4EC4-AB02-B7D150133AAB}"/>
              </a:ext>
            </a:extLst>
          </p:cNvPr>
          <p:cNvPicPr>
            <a:picLocks noChangeAspect="1"/>
          </p:cNvPicPr>
          <p:nvPr/>
        </p:nvPicPr>
        <p:blipFill>
          <a:blip r:embed="rId3"/>
          <a:stretch>
            <a:fillRect/>
          </a:stretch>
        </p:blipFill>
        <p:spPr>
          <a:xfrm>
            <a:off x="8607" y="0"/>
            <a:ext cx="561850" cy="604522"/>
          </a:xfrm>
          <a:prstGeom prst="rect">
            <a:avLst/>
          </a:prstGeom>
        </p:spPr>
      </p:pic>
      <p:sp>
        <p:nvSpPr>
          <p:cNvPr id="7" name="CasellaDiTesto 6">
            <a:extLst>
              <a:ext uri="{FF2B5EF4-FFF2-40B4-BE49-F238E27FC236}">
                <a16:creationId xmlns:a16="http://schemas.microsoft.com/office/drawing/2014/main" id="{C2305AF0-6AB8-4E8A-B634-8DF6492F49A7}"/>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8" name="Rettangolo 7">
            <a:extLst>
              <a:ext uri="{FF2B5EF4-FFF2-40B4-BE49-F238E27FC236}">
                <a16:creationId xmlns:a16="http://schemas.microsoft.com/office/drawing/2014/main" id="{0ED36934-5A24-44A0-B9A2-39E5A3B8E43A}"/>
              </a:ext>
            </a:extLst>
          </p:cNvPr>
          <p:cNvSpPr/>
          <p:nvPr/>
        </p:nvSpPr>
        <p:spPr>
          <a:xfrm>
            <a:off x="2523820" y="366905"/>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958200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2483767" y="26064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
        <p:nvSpPr>
          <p:cNvPr id="9" name="Rectangle 2"/>
          <p:cNvSpPr>
            <a:spLocks noChangeArrowheads="1"/>
          </p:cNvSpPr>
          <p:nvPr/>
        </p:nvSpPr>
        <p:spPr bwMode="auto">
          <a:xfrm flipV="1">
            <a:off x="-31447" y="491460"/>
            <a:ext cx="9126787" cy="45719"/>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2" name="Rettangolo 1"/>
          <p:cNvSpPr/>
          <p:nvPr/>
        </p:nvSpPr>
        <p:spPr>
          <a:xfrm>
            <a:off x="0" y="511061"/>
            <a:ext cx="9144000" cy="1277273"/>
          </a:xfrm>
          <a:prstGeom prst="rect">
            <a:avLst/>
          </a:prstGeom>
        </p:spPr>
        <p:txBody>
          <a:bodyPr wrap="square">
            <a:spAutoFit/>
          </a:bodyPr>
          <a:lstStyle/>
          <a:p>
            <a:pPr algn="ctr"/>
            <a:r>
              <a:rPr lang="it-IT" sz="2000" b="1" dirty="0">
                <a:solidFill>
                  <a:schemeClr val="accent1">
                    <a:lumMod val="75000"/>
                  </a:schemeClr>
                </a:solidFill>
              </a:rPr>
              <a:t>SEMINARIO DI AVVIO</a:t>
            </a:r>
          </a:p>
          <a:p>
            <a:pPr algn="ctr"/>
            <a:r>
              <a:rPr lang="it-IT" sz="1600" b="1" dirty="0">
                <a:solidFill>
                  <a:schemeClr val="accent1">
                    <a:lumMod val="75000"/>
                  </a:schemeClr>
                </a:solidFill>
              </a:rPr>
              <a:t>PIANO MIRATO DI PREVENZIONE </a:t>
            </a:r>
          </a:p>
          <a:p>
            <a:pPr algn="ctr">
              <a:spcAft>
                <a:spcPts val="600"/>
              </a:spcAft>
            </a:pPr>
            <a:r>
              <a:rPr lang="it-IT" sz="1600" b="1" dirty="0">
                <a:solidFill>
                  <a:schemeClr val="accent1">
                    <a:lumMod val="75000"/>
                  </a:schemeClr>
                </a:solidFill>
              </a:rPr>
              <a:t>DEL RISCHIO CANCEROGENO PER ESPOSIZIONE PROFESSIONALE A POLVERI DI LEGNO DURO</a:t>
            </a:r>
          </a:p>
          <a:p>
            <a:pPr algn="ctr"/>
            <a:r>
              <a:rPr lang="it-IT" sz="2000" b="1" u="sng" dirty="0">
                <a:solidFill>
                  <a:schemeClr val="accent1">
                    <a:lumMod val="75000"/>
                  </a:schemeClr>
                </a:solidFill>
              </a:rPr>
              <a:t>Programma della giornata</a:t>
            </a:r>
          </a:p>
        </p:txBody>
      </p:sp>
      <p:graphicFrame>
        <p:nvGraphicFramePr>
          <p:cNvPr id="3" name="Tabella 2"/>
          <p:cNvGraphicFramePr>
            <a:graphicFrameLocks noGrp="1"/>
          </p:cNvGraphicFramePr>
          <p:nvPr>
            <p:extLst>
              <p:ext uri="{D42A27DB-BD31-4B8C-83A1-F6EECF244321}">
                <p14:modId xmlns:p14="http://schemas.microsoft.com/office/powerpoint/2010/main" val="1649148029"/>
              </p:ext>
            </p:extLst>
          </p:nvPr>
        </p:nvGraphicFramePr>
        <p:xfrm>
          <a:off x="3117" y="1739416"/>
          <a:ext cx="9143999" cy="5074920"/>
        </p:xfrm>
        <a:graphic>
          <a:graphicData uri="http://schemas.openxmlformats.org/drawingml/2006/table">
            <a:tbl>
              <a:tblPr firstRow="1" bandRow="1">
                <a:tableStyleId>{5C22544A-7EE6-4342-B048-85BDC9FD1C3A}</a:tableStyleId>
              </a:tblPr>
              <a:tblGrid>
                <a:gridCol w="1403648">
                  <a:extLst>
                    <a:ext uri="{9D8B030D-6E8A-4147-A177-3AD203B41FA5}">
                      <a16:colId xmlns:a16="http://schemas.microsoft.com/office/drawing/2014/main" val="20000"/>
                    </a:ext>
                  </a:extLst>
                </a:gridCol>
                <a:gridCol w="5328592">
                  <a:extLst>
                    <a:ext uri="{9D8B030D-6E8A-4147-A177-3AD203B41FA5}">
                      <a16:colId xmlns:a16="http://schemas.microsoft.com/office/drawing/2014/main" val="20001"/>
                    </a:ext>
                  </a:extLst>
                </a:gridCol>
                <a:gridCol w="2411759">
                  <a:extLst>
                    <a:ext uri="{9D8B030D-6E8A-4147-A177-3AD203B41FA5}">
                      <a16:colId xmlns:a16="http://schemas.microsoft.com/office/drawing/2014/main" val="20002"/>
                    </a:ext>
                  </a:extLst>
                </a:gridCol>
              </a:tblGrid>
              <a:tr h="370840">
                <a:tc>
                  <a:txBody>
                    <a:bodyPr/>
                    <a:lstStyle/>
                    <a:p>
                      <a:pPr algn="ctr">
                        <a:tabLst>
                          <a:tab pos="1163638" algn="l"/>
                        </a:tabLst>
                      </a:pPr>
                      <a:r>
                        <a:rPr lang="it-IT" sz="1500" dirty="0"/>
                        <a:t>Ore</a:t>
                      </a:r>
                    </a:p>
                  </a:txBody>
                  <a:tcPr anchor="ctr"/>
                </a:tc>
                <a:tc>
                  <a:txBody>
                    <a:bodyPr/>
                    <a:lstStyle/>
                    <a:p>
                      <a:pPr algn="ctr"/>
                      <a:r>
                        <a:rPr lang="it-IT" sz="1500" dirty="0"/>
                        <a:t>Argomento</a:t>
                      </a:r>
                    </a:p>
                  </a:txBody>
                  <a:tcPr anchor="ctr"/>
                </a:tc>
                <a:tc>
                  <a:txBody>
                    <a:bodyPr/>
                    <a:lstStyle/>
                    <a:p>
                      <a:pPr algn="ctr"/>
                      <a:r>
                        <a:rPr lang="it-IT" sz="1500" dirty="0"/>
                        <a:t>Relatori</a:t>
                      </a:r>
                    </a:p>
                    <a:p>
                      <a:r>
                        <a:rPr lang="it-IT" sz="1500" b="1" kern="1200" dirty="0">
                          <a:solidFill>
                            <a:schemeClr val="lt1"/>
                          </a:solidFill>
                          <a:latin typeface="+mn-lt"/>
                          <a:ea typeface="+mn-ea"/>
                          <a:cs typeface="+mn-cs"/>
                        </a:rPr>
                        <a:t>(</a:t>
                      </a:r>
                      <a:r>
                        <a:rPr lang="it-IT" sz="1500" b="1" kern="1200" dirty="0" err="1">
                          <a:solidFill>
                            <a:schemeClr val="lt1"/>
                          </a:solidFill>
                          <a:latin typeface="+mn-lt"/>
                          <a:ea typeface="+mn-ea"/>
                          <a:cs typeface="+mn-cs"/>
                        </a:rPr>
                        <a:t>SPreSAL</a:t>
                      </a:r>
                      <a:r>
                        <a:rPr lang="it-IT" sz="1500" b="1" kern="1200" dirty="0">
                          <a:solidFill>
                            <a:schemeClr val="lt1"/>
                          </a:solidFill>
                          <a:latin typeface="+mn-lt"/>
                          <a:ea typeface="+mn-ea"/>
                          <a:cs typeface="+mn-cs"/>
                        </a:rPr>
                        <a:t> sede di ________)</a:t>
                      </a:r>
                    </a:p>
                  </a:txBody>
                  <a:tcPr anchor="ctr"/>
                </a:tc>
                <a:extLst>
                  <a:ext uri="{0D108BD9-81ED-4DB2-BD59-A6C34878D82A}">
                    <a16:rowId xmlns:a16="http://schemas.microsoft.com/office/drawing/2014/main" val="10000"/>
                  </a:ext>
                </a:extLst>
              </a:tr>
              <a:tr h="370840">
                <a:tc>
                  <a:txBody>
                    <a:bodyPr/>
                    <a:lstStyle/>
                    <a:p>
                      <a:pPr algn="ctr"/>
                      <a:r>
                        <a:rPr lang="it-IT" sz="1300" dirty="0"/>
                        <a:t>Dalle ___ alle ___</a:t>
                      </a:r>
                    </a:p>
                    <a:p>
                      <a:pPr algn="ctr"/>
                      <a:r>
                        <a:rPr lang="it-IT" sz="1000" dirty="0">
                          <a:solidFill>
                            <a:srgbClr val="FF0000"/>
                          </a:solidFill>
                        </a:rPr>
                        <a:t>(10 minuti) </a:t>
                      </a:r>
                    </a:p>
                  </a:txBody>
                  <a:tcPr anchor="ctr"/>
                </a:tc>
                <a:tc>
                  <a:txBody>
                    <a:bodyPr/>
                    <a:lstStyle/>
                    <a:p>
                      <a:r>
                        <a:rPr lang="it-IT" sz="1500" dirty="0"/>
                        <a:t>Accoglienza e registrazione presenti</a:t>
                      </a:r>
                    </a:p>
                  </a:txBody>
                  <a:tcPr anchor="ctr"/>
                </a:tc>
                <a:tc>
                  <a:txBody>
                    <a:bodyPr/>
                    <a:lstStyle/>
                    <a:p>
                      <a:endParaRPr lang="it-IT" sz="1500" dirty="0"/>
                    </a:p>
                  </a:txBody>
                  <a:tcPr/>
                </a:tc>
                <a:extLst>
                  <a:ext uri="{0D108BD9-81ED-4DB2-BD59-A6C34878D82A}">
                    <a16:rowId xmlns:a16="http://schemas.microsoft.com/office/drawing/2014/main" val="10001"/>
                  </a:ext>
                </a:extLst>
              </a:tr>
              <a:tr h="370840">
                <a:tc>
                  <a:txBody>
                    <a:bodyPr/>
                    <a:lstStyle/>
                    <a:p>
                      <a:pPr algn="ctr"/>
                      <a:r>
                        <a:rPr lang="it-IT" sz="1300" dirty="0"/>
                        <a:t>Dalle ___ alle ___</a:t>
                      </a:r>
                    </a:p>
                    <a:p>
                      <a:pPr algn="ctr"/>
                      <a:r>
                        <a:rPr lang="it-IT" sz="1000" dirty="0">
                          <a:solidFill>
                            <a:srgbClr val="FF0000"/>
                          </a:solidFill>
                        </a:rPr>
                        <a:t>(10 minuti) </a:t>
                      </a:r>
                    </a:p>
                  </a:txBody>
                  <a:tcPr anchor="ctr"/>
                </a:tc>
                <a:tc>
                  <a:txBody>
                    <a:bodyPr/>
                    <a:lstStyle/>
                    <a:p>
                      <a:r>
                        <a:rPr lang="it-IT" sz="1500" kern="1200" dirty="0">
                          <a:solidFill>
                            <a:schemeClr val="dk1"/>
                          </a:solidFill>
                          <a:effectLst/>
                          <a:latin typeface="+mn-lt"/>
                          <a:ea typeface="+mn-ea"/>
                          <a:cs typeface="+mn-cs"/>
                        </a:rPr>
                        <a:t>Saluti e presentazione</a:t>
                      </a:r>
                      <a:endParaRPr lang="it-IT" sz="1500" dirty="0"/>
                    </a:p>
                  </a:txBody>
                  <a:tcPr anchor="ctr"/>
                </a:tc>
                <a:tc>
                  <a:txBody>
                    <a:bodyPr/>
                    <a:lstStyle/>
                    <a:p>
                      <a:endParaRPr lang="it-IT" sz="1500" dirty="0"/>
                    </a:p>
                  </a:txBody>
                  <a:tcPr/>
                </a:tc>
                <a:extLst>
                  <a:ext uri="{0D108BD9-81ED-4DB2-BD59-A6C34878D82A}">
                    <a16:rowId xmlns:a16="http://schemas.microsoft.com/office/drawing/2014/main" val="10002"/>
                  </a:ext>
                </a:extLst>
              </a:tr>
              <a:tr h="370840">
                <a:tc>
                  <a:txBody>
                    <a:bodyPr/>
                    <a:lstStyle/>
                    <a:p>
                      <a:pPr algn="ctr"/>
                      <a:r>
                        <a:rPr lang="it-IT" sz="1300" dirty="0"/>
                        <a:t>Dalle ___ alle ___</a:t>
                      </a:r>
                    </a:p>
                    <a:p>
                      <a:pPr algn="ctr"/>
                      <a:r>
                        <a:rPr lang="it-IT" sz="1000" dirty="0">
                          <a:solidFill>
                            <a:srgbClr val="FF0000"/>
                          </a:solidFill>
                        </a:rPr>
                        <a:t>(15 minuti) </a:t>
                      </a:r>
                    </a:p>
                  </a:txBody>
                  <a:tcPr anchor="ctr"/>
                </a:tc>
                <a:tc>
                  <a:txBody>
                    <a:bodyPr/>
                    <a:lstStyle/>
                    <a:p>
                      <a:pPr algn="just"/>
                      <a:r>
                        <a:rPr lang="it-IT" sz="1500" kern="1200" dirty="0">
                          <a:solidFill>
                            <a:schemeClr val="dk1"/>
                          </a:solidFill>
                          <a:effectLst/>
                          <a:latin typeface="+mn-lt"/>
                          <a:ea typeface="+mn-ea"/>
                          <a:cs typeface="+mn-cs"/>
                        </a:rPr>
                        <a:t>I Piani Mirati di Prevenzione nell’ambito del Piano Nazionale della Prevenzione e del Piano Regionale della Prevenzione 2020-2025</a:t>
                      </a:r>
                    </a:p>
                  </a:txBody>
                  <a:tcPr anchor="ctr"/>
                </a:tc>
                <a:tc>
                  <a:txBody>
                    <a:bodyPr/>
                    <a:lstStyle/>
                    <a:p>
                      <a:endParaRPr lang="it-IT" sz="1500" dirty="0"/>
                    </a:p>
                  </a:txBody>
                  <a:tcPr/>
                </a:tc>
                <a:extLst>
                  <a:ext uri="{0D108BD9-81ED-4DB2-BD59-A6C34878D82A}">
                    <a16:rowId xmlns:a16="http://schemas.microsoft.com/office/drawing/2014/main" val="10003"/>
                  </a:ext>
                </a:extLst>
              </a:tr>
              <a:tr h="370840">
                <a:tc>
                  <a:txBody>
                    <a:bodyPr/>
                    <a:lstStyle/>
                    <a:p>
                      <a:pPr algn="ctr"/>
                      <a:r>
                        <a:rPr lang="it-IT" sz="1000" dirty="0"/>
                        <a:t>Dalle ___ alle ___</a:t>
                      </a:r>
                    </a:p>
                    <a:p>
                      <a:pPr algn="ctr"/>
                      <a:r>
                        <a:rPr lang="it-IT" sz="1000" dirty="0">
                          <a:solidFill>
                            <a:srgbClr val="FF0000"/>
                          </a:solidFill>
                        </a:rPr>
                        <a:t>(25 minuti) </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t-IT" sz="1500" dirty="0"/>
                        <a:t>L’esposizione professionale alle polveri di legno duro - Effetti sulla salute e inquadramento normativo</a:t>
                      </a:r>
                    </a:p>
                  </a:txBody>
                  <a:tcPr anchor="ctr"/>
                </a:tc>
                <a:tc>
                  <a:txBody>
                    <a:bodyPr/>
                    <a:lstStyle/>
                    <a:p>
                      <a:endParaRPr lang="it-IT" sz="1500" dirty="0"/>
                    </a:p>
                  </a:txBody>
                  <a:tcPr/>
                </a:tc>
                <a:extLst>
                  <a:ext uri="{0D108BD9-81ED-4DB2-BD59-A6C34878D82A}">
                    <a16:rowId xmlns:a16="http://schemas.microsoft.com/office/drawing/2014/main" val="1094129989"/>
                  </a:ext>
                </a:extLst>
              </a:tr>
              <a:tr h="370840">
                <a:tc>
                  <a:txBody>
                    <a:bodyPr/>
                    <a:lstStyle/>
                    <a:p>
                      <a:pPr algn="ctr"/>
                      <a:r>
                        <a:rPr lang="it-IT" sz="1300" dirty="0"/>
                        <a:t>Dalle ___ alle ___</a:t>
                      </a:r>
                    </a:p>
                    <a:p>
                      <a:pPr algn="ctr"/>
                      <a:r>
                        <a:rPr lang="it-IT" sz="1000" dirty="0">
                          <a:solidFill>
                            <a:srgbClr val="FF0000"/>
                          </a:solidFill>
                        </a:rPr>
                        <a:t>(30 minuti) </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t-IT" sz="1500" kern="1200" dirty="0">
                          <a:solidFill>
                            <a:schemeClr val="dk1"/>
                          </a:solidFill>
                          <a:effectLst/>
                          <a:latin typeface="+mn-lt"/>
                          <a:ea typeface="+mn-ea"/>
                          <a:cs typeface="+mn-cs"/>
                        </a:rPr>
                        <a:t>Il Piano Mirato di Prevenzione del rischio cancerogeno per esposizione professionale a polveri di legno duro e relative finalità</a:t>
                      </a:r>
                      <a:endParaRPr lang="it-IT" sz="1500" dirty="0"/>
                    </a:p>
                  </a:txBody>
                  <a:tcPr anchor="ctr"/>
                </a:tc>
                <a:tc>
                  <a:txBody>
                    <a:bodyPr/>
                    <a:lstStyle/>
                    <a:p>
                      <a:endParaRPr lang="it-IT" sz="1500" dirty="0"/>
                    </a:p>
                  </a:txBody>
                  <a:tcPr/>
                </a:tc>
                <a:extLst>
                  <a:ext uri="{0D108BD9-81ED-4DB2-BD59-A6C34878D82A}">
                    <a16:rowId xmlns:a16="http://schemas.microsoft.com/office/drawing/2014/main" val="2190534112"/>
                  </a:ext>
                </a:extLst>
              </a:tr>
              <a:tr h="370840">
                <a:tc>
                  <a:txBody>
                    <a:bodyPr/>
                    <a:lstStyle/>
                    <a:p>
                      <a:pPr algn="ctr"/>
                      <a:r>
                        <a:rPr lang="it-IT" sz="1300" dirty="0"/>
                        <a:t>Dalle ___ alle ___</a:t>
                      </a:r>
                    </a:p>
                    <a:p>
                      <a:pPr algn="ctr"/>
                      <a:r>
                        <a:rPr lang="it-IT" sz="1000" dirty="0">
                          <a:solidFill>
                            <a:srgbClr val="FF0000"/>
                          </a:solidFill>
                        </a:rPr>
                        <a:t>(60 minuti) </a:t>
                      </a:r>
                    </a:p>
                  </a:txBody>
                  <a:tcPr anchor="ctr"/>
                </a:tc>
                <a:tc>
                  <a:txBody>
                    <a:bodyPr/>
                    <a:lstStyle/>
                    <a:p>
                      <a:pPr algn="just"/>
                      <a:r>
                        <a:rPr lang="it-IT" sz="1500" kern="1200" dirty="0">
                          <a:solidFill>
                            <a:schemeClr val="dk1"/>
                          </a:solidFill>
                          <a:effectLst/>
                          <a:latin typeface="+mn-lt"/>
                          <a:ea typeface="+mn-ea"/>
                          <a:cs typeface="+mn-cs"/>
                        </a:rPr>
                        <a:t>Il Documento di buone pratiche del Piano Mirato di Prevenzione del rischio cancerogeno per esposizione professionale a polveri di legno duro </a:t>
                      </a:r>
                      <a:endParaRPr lang="it-IT" sz="1500" dirty="0"/>
                    </a:p>
                  </a:txBody>
                  <a:tcPr anchor="ctr"/>
                </a:tc>
                <a:tc>
                  <a:txBody>
                    <a:bodyPr/>
                    <a:lstStyle/>
                    <a:p>
                      <a:endParaRPr lang="it-IT" sz="1500" dirty="0"/>
                    </a:p>
                  </a:txBody>
                  <a:tcPr/>
                </a:tc>
                <a:extLst>
                  <a:ext uri="{0D108BD9-81ED-4DB2-BD59-A6C34878D82A}">
                    <a16:rowId xmlns:a16="http://schemas.microsoft.com/office/drawing/2014/main" val="10004"/>
                  </a:ext>
                </a:extLst>
              </a:tr>
              <a:tr h="370840">
                <a:tc>
                  <a:txBody>
                    <a:bodyPr/>
                    <a:lstStyle/>
                    <a:p>
                      <a:pPr algn="ctr"/>
                      <a:r>
                        <a:rPr lang="it-IT" sz="1300" dirty="0"/>
                        <a:t>Dalle ___ alle ___</a:t>
                      </a:r>
                    </a:p>
                    <a:p>
                      <a:pPr algn="ctr"/>
                      <a:r>
                        <a:rPr lang="it-IT" sz="1000" dirty="0">
                          <a:solidFill>
                            <a:srgbClr val="FF0000"/>
                          </a:solidFill>
                        </a:rPr>
                        <a:t>(30 minuti) </a:t>
                      </a:r>
                    </a:p>
                  </a:txBody>
                  <a:tcPr anchor="ctr"/>
                </a:tc>
                <a:tc>
                  <a:txBody>
                    <a:bodyPr/>
                    <a:lstStyle/>
                    <a:p>
                      <a:pPr algn="just"/>
                      <a:r>
                        <a:rPr lang="it-IT" sz="1500" kern="1200" dirty="0">
                          <a:solidFill>
                            <a:schemeClr val="dk1"/>
                          </a:solidFill>
                          <a:effectLst/>
                          <a:latin typeface="+mn-lt"/>
                          <a:ea typeface="+mn-ea"/>
                          <a:cs typeface="+mn-cs"/>
                        </a:rPr>
                        <a:t>La Scheda di autovalutazione aziendale del Piano Mirato di Prevenzione del rischio cancerogeno per esposizione professionale a polveri di legno duro</a:t>
                      </a:r>
                      <a:endParaRPr lang="it-IT" sz="1500" dirty="0"/>
                    </a:p>
                  </a:txBody>
                  <a:tcPr anchor="ctr"/>
                </a:tc>
                <a:tc>
                  <a:txBody>
                    <a:bodyPr/>
                    <a:lstStyle/>
                    <a:p>
                      <a:endParaRPr lang="it-IT" sz="1500" dirty="0"/>
                    </a:p>
                  </a:txBody>
                  <a:tcPr/>
                </a:tc>
                <a:extLst>
                  <a:ext uri="{0D108BD9-81ED-4DB2-BD59-A6C34878D82A}">
                    <a16:rowId xmlns:a16="http://schemas.microsoft.com/office/drawing/2014/main" val="10007"/>
                  </a:ext>
                </a:extLst>
              </a:tr>
              <a:tr h="370840">
                <a:tc>
                  <a:txBody>
                    <a:bodyPr/>
                    <a:lstStyle/>
                    <a:p>
                      <a:pPr algn="ctr"/>
                      <a:r>
                        <a:rPr lang="it-IT" sz="1300" dirty="0"/>
                        <a:t>Dalle ___ alle ___</a:t>
                      </a:r>
                    </a:p>
                    <a:p>
                      <a:pPr algn="ctr"/>
                      <a:r>
                        <a:rPr lang="it-IT" sz="1000" dirty="0">
                          <a:solidFill>
                            <a:srgbClr val="FF0000"/>
                          </a:solidFill>
                        </a:rPr>
                        <a:t>(60</a:t>
                      </a:r>
                      <a:r>
                        <a:rPr lang="it-IT" sz="1000" baseline="0" dirty="0">
                          <a:solidFill>
                            <a:srgbClr val="FF0000"/>
                          </a:solidFill>
                        </a:rPr>
                        <a:t> minuti</a:t>
                      </a:r>
                      <a:r>
                        <a:rPr lang="it-IT" sz="1000" dirty="0">
                          <a:solidFill>
                            <a:srgbClr val="FF0000"/>
                          </a:solidFill>
                        </a:rPr>
                        <a:t>) </a:t>
                      </a:r>
                    </a:p>
                  </a:txBody>
                  <a:tcPr anchor="ctr"/>
                </a:tc>
                <a:tc>
                  <a:txBody>
                    <a:bodyPr/>
                    <a:lstStyle/>
                    <a:p>
                      <a:pPr algn="just"/>
                      <a:r>
                        <a:rPr lang="it-IT" sz="1500" kern="1200" dirty="0">
                          <a:solidFill>
                            <a:schemeClr val="dk1"/>
                          </a:solidFill>
                          <a:effectLst/>
                          <a:latin typeface="+mn-lt"/>
                          <a:ea typeface="+mn-ea"/>
                          <a:cs typeface="+mn-cs"/>
                        </a:rPr>
                        <a:t>Spazio per domande e discussione</a:t>
                      </a:r>
                      <a:endParaRPr lang="it-IT" sz="1500" dirty="0"/>
                    </a:p>
                  </a:txBody>
                  <a:tcPr anchor="ctr"/>
                </a:tc>
                <a:tc>
                  <a:txBody>
                    <a:bodyPr/>
                    <a:lstStyle/>
                    <a:p>
                      <a:endParaRPr lang="it-IT" sz="1500" dirty="0"/>
                    </a:p>
                  </a:txBody>
                  <a:tcPr/>
                </a:tc>
                <a:extLst>
                  <a:ext uri="{0D108BD9-81ED-4DB2-BD59-A6C34878D82A}">
                    <a16:rowId xmlns:a16="http://schemas.microsoft.com/office/drawing/2014/main" val="10008"/>
                  </a:ext>
                </a:extLst>
              </a:tr>
            </a:tbl>
          </a:graphicData>
        </a:graphic>
      </p:graphicFrame>
      <p:pic>
        <p:nvPicPr>
          <p:cNvPr id="10" name="Immagine 9"/>
          <p:cNvPicPr>
            <a:picLocks noChangeAspect="1"/>
          </p:cNvPicPr>
          <p:nvPr/>
        </p:nvPicPr>
        <p:blipFill>
          <a:blip r:embed="rId3"/>
          <a:stretch>
            <a:fillRect/>
          </a:stretch>
        </p:blipFill>
        <p:spPr>
          <a:xfrm>
            <a:off x="8607" y="0"/>
            <a:ext cx="561850" cy="604522"/>
          </a:xfrm>
          <a:prstGeom prst="rect">
            <a:avLst/>
          </a:prstGeom>
        </p:spPr>
      </p:pic>
      <p:sp>
        <p:nvSpPr>
          <p:cNvPr id="4" name="Rettangolo con angoli arrotondati 3">
            <a:extLst>
              <a:ext uri="{FF2B5EF4-FFF2-40B4-BE49-F238E27FC236}">
                <a16:creationId xmlns:a16="http://schemas.microsoft.com/office/drawing/2014/main" id="{12F10B3C-4C9B-469C-A7CD-AB90603CE873}"/>
              </a:ext>
            </a:extLst>
          </p:cNvPr>
          <p:cNvSpPr/>
          <p:nvPr/>
        </p:nvSpPr>
        <p:spPr>
          <a:xfrm>
            <a:off x="-8607" y="4797152"/>
            <a:ext cx="9103947" cy="79208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Tree>
    <p:extLst>
      <p:ext uri="{BB962C8B-B14F-4D97-AF65-F5344CB8AC3E}">
        <p14:creationId xmlns:p14="http://schemas.microsoft.com/office/powerpoint/2010/main" val="3195730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«Vademecum per il miglioramento della sicurezza </a:t>
            </a:r>
          </a:p>
          <a:p>
            <a:pPr algn="ctr"/>
            <a:r>
              <a:rPr lang="it-IT" altLang="it-IT" sz="2000" b="1" dirty="0">
                <a:solidFill>
                  <a:schemeClr val="tx1"/>
                </a:solidFill>
                <a:latin typeface="Arial" pitchFamily="34" charset="0"/>
                <a:cs typeface="Arial" pitchFamily="34" charset="0"/>
              </a:rPr>
              <a:t>e della salute con le polveri di legno»</a:t>
            </a:r>
          </a:p>
        </p:txBody>
      </p:sp>
      <p:sp>
        <p:nvSpPr>
          <p:cNvPr id="11" name="Rectangle 2"/>
          <p:cNvSpPr>
            <a:spLocks noChangeArrowheads="1"/>
          </p:cNvSpPr>
          <p:nvPr/>
        </p:nvSpPr>
        <p:spPr bwMode="auto">
          <a:xfrm flipV="1">
            <a:off x="215516" y="62627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4" name="Rettangolo 3"/>
          <p:cNvSpPr/>
          <p:nvPr/>
        </p:nvSpPr>
        <p:spPr>
          <a:xfrm>
            <a:off x="455676" y="1844824"/>
            <a:ext cx="8160640" cy="923330"/>
          </a:xfrm>
          <a:prstGeom prst="rect">
            <a:avLst/>
          </a:prstGeom>
        </p:spPr>
        <p:txBody>
          <a:bodyPr wrap="square">
            <a:spAutoFit/>
          </a:bodyPr>
          <a:lstStyle/>
          <a:p>
            <a:pPr marL="285750" indent="-285750" algn="just">
              <a:buFont typeface="Wingdings" panose="05000000000000000000" pitchFamily="2" charset="2"/>
              <a:buChar char="q"/>
            </a:pPr>
            <a:r>
              <a:rPr lang="it-IT" dirty="0"/>
              <a:t>che </a:t>
            </a:r>
            <a:r>
              <a:rPr lang="it-IT" b="1" dirty="0">
                <a:solidFill>
                  <a:srgbClr val="0000FF"/>
                </a:solidFill>
              </a:rPr>
              <a:t>fornisca un “registro d’impianto”</a:t>
            </a:r>
            <a:r>
              <a:rPr lang="it-IT" dirty="0"/>
              <a:t>, contenente la schedulazione per le verifiche e la manutenzione, dove regolarmente registrare i risultati delle verifiche, test, interventi di manutenzione, sostituzione, riparazione, ecc. </a:t>
            </a:r>
          </a:p>
        </p:txBody>
      </p:sp>
      <p:sp>
        <p:nvSpPr>
          <p:cNvPr id="2" name="Rettangolo 1"/>
          <p:cNvSpPr/>
          <p:nvPr/>
        </p:nvSpPr>
        <p:spPr>
          <a:xfrm>
            <a:off x="314979" y="3212976"/>
            <a:ext cx="8568952" cy="2585323"/>
          </a:xfrm>
          <a:prstGeom prst="rect">
            <a:avLst/>
          </a:prstGeom>
        </p:spPr>
        <p:txBody>
          <a:bodyPr wrap="square">
            <a:spAutoFit/>
          </a:bodyPr>
          <a:lstStyle/>
          <a:p>
            <a:pPr algn="just"/>
            <a:r>
              <a:rPr lang="it-IT" i="1" dirty="0"/>
              <a:t>Dopo l’installazione, bisogna sempre richiedere al fornitore di </a:t>
            </a:r>
            <a:r>
              <a:rPr lang="it-IT" b="1" i="1" dirty="0">
                <a:solidFill>
                  <a:srgbClr val="0000FF"/>
                </a:solidFill>
              </a:rPr>
              <a:t>testare l’impianto </a:t>
            </a:r>
            <a:r>
              <a:rPr lang="it-IT" i="1" dirty="0"/>
              <a:t>per assicurare che esso lavori nel rispetto delle specifiche e di </a:t>
            </a:r>
            <a:r>
              <a:rPr lang="it-IT" b="1" i="1" dirty="0">
                <a:solidFill>
                  <a:srgbClr val="0000FF"/>
                </a:solidFill>
              </a:rPr>
              <a:t>rilasciare relazione di collaudo </a:t>
            </a:r>
            <a:r>
              <a:rPr lang="it-IT" i="1" dirty="0"/>
              <a:t>(</a:t>
            </a:r>
            <a:r>
              <a:rPr lang="it-IT" i="1" dirty="0" err="1"/>
              <a:t>commissioning</a:t>
            </a:r>
            <a:r>
              <a:rPr lang="it-IT" i="1" dirty="0"/>
              <a:t>), contenente schemi e descrizione d’impianto, inclusi i “test </a:t>
            </a:r>
            <a:r>
              <a:rPr lang="it-IT" i="1" dirty="0" err="1"/>
              <a:t>points</a:t>
            </a:r>
            <a:r>
              <a:rPr lang="it-IT" i="1" dirty="0"/>
              <a:t>”, quali verifiche sono state effettuate e come, i risultati delle stesse (portate, pressioni, velocità di cattura, ecc.). </a:t>
            </a:r>
            <a:r>
              <a:rPr lang="it-IT" b="1" i="1" dirty="0">
                <a:solidFill>
                  <a:srgbClr val="0000FF"/>
                </a:solidFill>
              </a:rPr>
              <a:t>La relazione di “</a:t>
            </a:r>
            <a:r>
              <a:rPr lang="it-IT" b="1" i="1" dirty="0" err="1">
                <a:solidFill>
                  <a:srgbClr val="0000FF"/>
                </a:solidFill>
              </a:rPr>
              <a:t>commissioning</a:t>
            </a:r>
            <a:r>
              <a:rPr lang="it-IT" b="1" i="1" dirty="0">
                <a:solidFill>
                  <a:srgbClr val="0000FF"/>
                </a:solidFill>
              </a:rPr>
              <a:t>” è il punto fermo verso il quale confrontare in seguito i risultati delle verifiche periodiche</a:t>
            </a:r>
            <a:r>
              <a:rPr lang="it-IT" i="1" dirty="0"/>
              <a:t>. </a:t>
            </a:r>
            <a:endParaRPr lang="it-IT" dirty="0"/>
          </a:p>
          <a:p>
            <a:pPr algn="just"/>
            <a:r>
              <a:rPr lang="it-IT" i="1" dirty="0"/>
              <a:t>È infine il caso di richiamare l’importanza della formazione e dell’addestramento degli utilizzatori su corretto posizionamento dei terminali di captazione mobili (spesso presenti nelle aziende del settore) e sul corretto “sezionamento” dell’impianto, quando previsto</a:t>
            </a:r>
            <a:endParaRPr lang="it-IT" dirty="0"/>
          </a:p>
        </p:txBody>
      </p:sp>
      <p:pic>
        <p:nvPicPr>
          <p:cNvPr id="6" name="Immagine 5">
            <a:extLst>
              <a:ext uri="{FF2B5EF4-FFF2-40B4-BE49-F238E27FC236}">
                <a16:creationId xmlns:a16="http://schemas.microsoft.com/office/drawing/2014/main" id="{E88EC20F-A400-490F-B580-07486A1F7CEC}"/>
              </a:ext>
            </a:extLst>
          </p:cNvPr>
          <p:cNvPicPr>
            <a:picLocks noChangeAspect="1"/>
          </p:cNvPicPr>
          <p:nvPr/>
        </p:nvPicPr>
        <p:blipFill>
          <a:blip r:embed="rId3"/>
          <a:stretch>
            <a:fillRect/>
          </a:stretch>
        </p:blipFill>
        <p:spPr>
          <a:xfrm>
            <a:off x="8607" y="0"/>
            <a:ext cx="561850" cy="604522"/>
          </a:xfrm>
          <a:prstGeom prst="rect">
            <a:avLst/>
          </a:prstGeom>
        </p:spPr>
      </p:pic>
      <p:sp>
        <p:nvSpPr>
          <p:cNvPr id="7" name="CasellaDiTesto 6">
            <a:extLst>
              <a:ext uri="{FF2B5EF4-FFF2-40B4-BE49-F238E27FC236}">
                <a16:creationId xmlns:a16="http://schemas.microsoft.com/office/drawing/2014/main" id="{4A37F8E1-DFC7-4AEE-9C90-C194039023E4}"/>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8" name="Rettangolo 7">
            <a:extLst>
              <a:ext uri="{FF2B5EF4-FFF2-40B4-BE49-F238E27FC236}">
                <a16:creationId xmlns:a16="http://schemas.microsoft.com/office/drawing/2014/main" id="{60959CCE-ACF2-40B3-AB04-872A51C33E1D}"/>
              </a:ext>
            </a:extLst>
          </p:cNvPr>
          <p:cNvSpPr/>
          <p:nvPr/>
        </p:nvSpPr>
        <p:spPr>
          <a:xfrm>
            <a:off x="2411760" y="384969"/>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275463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«Vademecum per il miglioramento della sicurezza </a:t>
            </a:r>
          </a:p>
          <a:p>
            <a:pPr algn="ctr"/>
            <a:r>
              <a:rPr lang="it-IT" altLang="it-IT" sz="2000" b="1" dirty="0">
                <a:solidFill>
                  <a:schemeClr val="tx1"/>
                </a:solidFill>
                <a:latin typeface="Arial" pitchFamily="34" charset="0"/>
                <a:cs typeface="Arial" pitchFamily="34" charset="0"/>
              </a:rPr>
              <a:t>e della salute con le polveri di legno»</a:t>
            </a:r>
          </a:p>
        </p:txBody>
      </p:sp>
      <p:sp>
        <p:nvSpPr>
          <p:cNvPr id="11" name="Rectangle 2"/>
          <p:cNvSpPr>
            <a:spLocks noChangeArrowheads="1"/>
          </p:cNvSpPr>
          <p:nvPr/>
        </p:nvSpPr>
        <p:spPr bwMode="auto">
          <a:xfrm flipV="1">
            <a:off x="215516" y="60020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Rettangolo 2"/>
          <p:cNvSpPr/>
          <p:nvPr/>
        </p:nvSpPr>
        <p:spPr>
          <a:xfrm>
            <a:off x="327021" y="2012062"/>
            <a:ext cx="8301161" cy="4801314"/>
          </a:xfrm>
          <a:prstGeom prst="rect">
            <a:avLst/>
          </a:prstGeom>
        </p:spPr>
        <p:txBody>
          <a:bodyPr wrap="square">
            <a:spAutoFit/>
          </a:bodyPr>
          <a:lstStyle/>
          <a:p>
            <a:pPr marL="285750" lvl="0" indent="-285750" algn="just">
              <a:buFont typeface="Wingdings" panose="05000000000000000000" pitchFamily="2" charset="2"/>
              <a:buChar char="q"/>
            </a:pPr>
            <a:r>
              <a:rPr lang="it-IT" dirty="0"/>
              <a:t>È fondamentale </a:t>
            </a:r>
            <a:r>
              <a:rPr lang="it-IT" b="1" dirty="0">
                <a:solidFill>
                  <a:srgbClr val="0000FF"/>
                </a:solidFill>
              </a:rPr>
              <a:t>verificare la sua organizzazione </a:t>
            </a:r>
            <a:r>
              <a:rPr lang="it-IT" dirty="0"/>
              <a:t>(modalità, periodicità, momento di effettuazione)</a:t>
            </a:r>
          </a:p>
          <a:p>
            <a:pPr marL="285750" lvl="0" indent="-285750" algn="just">
              <a:buFont typeface="Wingdings" panose="05000000000000000000" pitchFamily="2" charset="2"/>
              <a:buChar char="q"/>
            </a:pPr>
            <a:endParaRPr lang="it-IT" dirty="0"/>
          </a:p>
          <a:p>
            <a:pPr marL="285750" lvl="0" indent="-285750" algn="just">
              <a:buFont typeface="Wingdings" panose="05000000000000000000" pitchFamily="2" charset="2"/>
              <a:buChar char="q"/>
            </a:pPr>
            <a:r>
              <a:rPr lang="it-IT" dirty="0"/>
              <a:t>Si consiglia la pulizia </a:t>
            </a:r>
            <a:r>
              <a:rPr lang="it-IT" b="1" dirty="0">
                <a:solidFill>
                  <a:srgbClr val="0000FF"/>
                </a:solidFill>
              </a:rPr>
              <a:t>giornaliera</a:t>
            </a:r>
            <a:r>
              <a:rPr lang="it-IT" dirty="0"/>
              <a:t> effettuata al termine dell’attività lavorativa ed eseguita </a:t>
            </a:r>
            <a:r>
              <a:rPr lang="it-IT" b="1" dirty="0">
                <a:solidFill>
                  <a:srgbClr val="0000FF"/>
                </a:solidFill>
              </a:rPr>
              <a:t>con mezzi meccanici dotati di aspirazione</a:t>
            </a:r>
            <a:r>
              <a:rPr lang="it-IT" dirty="0"/>
              <a:t>, evitando l’uso di scope ed in particolare vietando l’uso di aria compressa</a:t>
            </a:r>
          </a:p>
          <a:p>
            <a:pPr marL="285750" lvl="0" indent="-285750" algn="just">
              <a:buFont typeface="Wingdings" panose="05000000000000000000" pitchFamily="2" charset="2"/>
              <a:buChar char="q"/>
            </a:pPr>
            <a:endParaRPr lang="it-IT" dirty="0"/>
          </a:p>
          <a:p>
            <a:pPr marL="285750" lvl="0" indent="-285750" algn="just">
              <a:buFont typeface="Wingdings" panose="05000000000000000000" pitchFamily="2" charset="2"/>
              <a:buChar char="q"/>
            </a:pPr>
            <a:r>
              <a:rPr lang="it-IT" dirty="0"/>
              <a:t>Ideale è l’utilizzazione di un condotto flessibile collegato alla rete di aspirazione</a:t>
            </a:r>
          </a:p>
          <a:p>
            <a:pPr marL="285750" lvl="0" indent="-285750" algn="just">
              <a:buFont typeface="Wingdings" panose="05000000000000000000" pitchFamily="2" charset="2"/>
              <a:buChar char="q"/>
            </a:pPr>
            <a:endParaRPr lang="it-IT" dirty="0"/>
          </a:p>
          <a:p>
            <a:pPr marL="285750" lvl="0" indent="-285750" algn="just">
              <a:buFont typeface="Wingdings" panose="05000000000000000000" pitchFamily="2" charset="2"/>
              <a:buChar char="q"/>
            </a:pPr>
            <a:r>
              <a:rPr lang="it-IT" dirty="0"/>
              <a:t>Fornire al lavoratore idonei </a:t>
            </a:r>
            <a:r>
              <a:rPr lang="it-IT" b="1" dirty="0">
                <a:solidFill>
                  <a:srgbClr val="0000FF"/>
                </a:solidFill>
              </a:rPr>
              <a:t>indumenti protettivi da riporre in modo separato dagli abiti civili </a:t>
            </a:r>
            <a:r>
              <a:rPr lang="it-IT" dirty="0"/>
              <a:t>(spogliatoi muniti di “armadietto a doppio comparto” o di doppio armadietto)</a:t>
            </a:r>
          </a:p>
          <a:p>
            <a:pPr marL="285750" lvl="0" indent="-285750" algn="just">
              <a:buFont typeface="Wingdings" panose="05000000000000000000" pitchFamily="2" charset="2"/>
              <a:buChar char="q"/>
            </a:pPr>
            <a:endParaRPr lang="it-IT" dirty="0"/>
          </a:p>
          <a:p>
            <a:pPr marL="285750" lvl="0" indent="-285750" algn="just">
              <a:buFont typeface="Wingdings" panose="05000000000000000000" pitchFamily="2" charset="2"/>
              <a:buChar char="q"/>
            </a:pPr>
            <a:r>
              <a:rPr lang="it-IT" dirty="0"/>
              <a:t>Fornire </a:t>
            </a:r>
            <a:r>
              <a:rPr lang="it-IT" b="1" dirty="0">
                <a:solidFill>
                  <a:srgbClr val="0000FF"/>
                </a:solidFill>
              </a:rPr>
              <a:t>dispositivi di protezione delle vie aeree </a:t>
            </a:r>
            <a:r>
              <a:rPr lang="it-IT" dirty="0"/>
              <a:t>per lo svolgimento di operazioni particolarmente polverose</a:t>
            </a:r>
          </a:p>
          <a:p>
            <a:pPr marL="285750" lvl="0" indent="-285750" algn="just">
              <a:buFont typeface="Wingdings" panose="05000000000000000000" pitchFamily="2" charset="2"/>
              <a:buChar char="q"/>
            </a:pPr>
            <a:endParaRPr lang="it-IT" dirty="0"/>
          </a:p>
          <a:p>
            <a:pPr marL="285750" lvl="0" indent="-285750" algn="just">
              <a:buFont typeface="Wingdings" panose="05000000000000000000" pitchFamily="2" charset="2"/>
              <a:buChar char="q"/>
            </a:pPr>
            <a:r>
              <a:rPr lang="it-IT" dirty="0"/>
              <a:t>Predisporre il </a:t>
            </a:r>
            <a:r>
              <a:rPr lang="it-IT" b="1" dirty="0">
                <a:solidFill>
                  <a:srgbClr val="0000FF"/>
                </a:solidFill>
              </a:rPr>
              <a:t>divieto di assumere cibi e bevande sul posto di lavoro</a:t>
            </a:r>
          </a:p>
        </p:txBody>
      </p:sp>
      <p:sp>
        <p:nvSpPr>
          <p:cNvPr id="7" name="Rettangolo 6"/>
          <p:cNvSpPr/>
          <p:nvPr/>
        </p:nvSpPr>
        <p:spPr>
          <a:xfrm>
            <a:off x="3084641" y="1763524"/>
            <a:ext cx="2785923" cy="369332"/>
          </a:xfrm>
          <a:prstGeom prst="rect">
            <a:avLst/>
          </a:prstGeom>
        </p:spPr>
        <p:txBody>
          <a:bodyPr wrap="square">
            <a:spAutoFit/>
          </a:bodyPr>
          <a:lstStyle/>
          <a:p>
            <a:pPr algn="ctr"/>
            <a:r>
              <a:rPr lang="it-IT" b="1" i="1" dirty="0"/>
              <a:t>PULIZIA</a:t>
            </a:r>
            <a:endParaRPr lang="it-IT" dirty="0"/>
          </a:p>
        </p:txBody>
      </p:sp>
      <p:pic>
        <p:nvPicPr>
          <p:cNvPr id="6" name="Immagine 5">
            <a:extLst>
              <a:ext uri="{FF2B5EF4-FFF2-40B4-BE49-F238E27FC236}">
                <a16:creationId xmlns:a16="http://schemas.microsoft.com/office/drawing/2014/main" id="{698AF352-0D33-4D5D-975C-B77B6336A1F5}"/>
              </a:ext>
            </a:extLst>
          </p:cNvPr>
          <p:cNvPicPr>
            <a:picLocks noChangeAspect="1"/>
          </p:cNvPicPr>
          <p:nvPr/>
        </p:nvPicPr>
        <p:blipFill>
          <a:blip r:embed="rId3"/>
          <a:stretch>
            <a:fillRect/>
          </a:stretch>
        </p:blipFill>
        <p:spPr>
          <a:xfrm>
            <a:off x="8607" y="0"/>
            <a:ext cx="561850" cy="604522"/>
          </a:xfrm>
          <a:prstGeom prst="rect">
            <a:avLst/>
          </a:prstGeom>
        </p:spPr>
      </p:pic>
      <p:sp>
        <p:nvSpPr>
          <p:cNvPr id="8" name="CasellaDiTesto 7">
            <a:extLst>
              <a:ext uri="{FF2B5EF4-FFF2-40B4-BE49-F238E27FC236}">
                <a16:creationId xmlns:a16="http://schemas.microsoft.com/office/drawing/2014/main" id="{72062491-ED40-4313-B96D-FE2F31F9C352}"/>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9" name="Rettangolo 8">
            <a:extLst>
              <a:ext uri="{FF2B5EF4-FFF2-40B4-BE49-F238E27FC236}">
                <a16:creationId xmlns:a16="http://schemas.microsoft.com/office/drawing/2014/main" id="{1EB5D9AE-20A0-43C2-BE6E-509945BA40AB}"/>
              </a:ext>
            </a:extLst>
          </p:cNvPr>
          <p:cNvSpPr/>
          <p:nvPr/>
        </p:nvSpPr>
        <p:spPr>
          <a:xfrm>
            <a:off x="2523820" y="36324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435505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r>
              <a:rPr lang="it-IT" altLang="it-IT" sz="2000" b="1" dirty="0">
                <a:solidFill>
                  <a:schemeClr val="tx1"/>
                </a:solidFill>
                <a:latin typeface="Arial" pitchFamily="34" charset="0"/>
                <a:cs typeface="Arial" pitchFamily="34" charset="0"/>
              </a:rPr>
              <a:t>«</a:t>
            </a:r>
            <a:r>
              <a:rPr lang="it-IT" altLang="it-IT" b="1" dirty="0">
                <a:solidFill>
                  <a:schemeClr val="tx1"/>
                </a:solidFill>
                <a:latin typeface="Arial" pitchFamily="34" charset="0"/>
                <a:cs typeface="Arial" pitchFamily="34" charset="0"/>
              </a:rPr>
              <a:t>Ventilazione e depurazione dell’aria negli ambienti di lavoro </a:t>
            </a:r>
          </a:p>
          <a:p>
            <a:pPr algn="ctr"/>
            <a:r>
              <a:rPr lang="it-IT" altLang="it-IT" b="1" dirty="0">
                <a:solidFill>
                  <a:schemeClr val="tx1"/>
                </a:solidFill>
                <a:latin typeface="Arial" pitchFamily="34" charset="0"/>
                <a:cs typeface="Arial" pitchFamily="34" charset="0"/>
              </a:rPr>
              <a:t>Scheda tecnica n. 7 Impianti di ventilazione nel comparto del legno»</a:t>
            </a:r>
          </a:p>
        </p:txBody>
      </p:sp>
      <p:sp>
        <p:nvSpPr>
          <p:cNvPr id="11" name="Rectangle 2"/>
          <p:cNvSpPr>
            <a:spLocks noChangeArrowheads="1"/>
          </p:cNvSpPr>
          <p:nvPr/>
        </p:nvSpPr>
        <p:spPr bwMode="auto">
          <a:xfrm flipV="1">
            <a:off x="201559" y="612964"/>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631" y="2132855"/>
            <a:ext cx="2414885" cy="3368349"/>
          </a:xfrm>
          <a:prstGeom prst="rect">
            <a:avLst/>
          </a:prstGeom>
          <a:ln w="6350">
            <a:solidFill>
              <a:schemeClr val="bg1">
                <a:lumMod val="75000"/>
              </a:schemeClr>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6" name="Rettangolo 5"/>
          <p:cNvSpPr/>
          <p:nvPr/>
        </p:nvSpPr>
        <p:spPr>
          <a:xfrm>
            <a:off x="2915816" y="2132855"/>
            <a:ext cx="6084168" cy="646331"/>
          </a:xfrm>
          <a:prstGeom prst="rect">
            <a:avLst/>
          </a:prstGeom>
        </p:spPr>
        <p:txBody>
          <a:bodyPr wrap="square">
            <a:spAutoFit/>
          </a:bodyPr>
          <a:lstStyle/>
          <a:p>
            <a:pPr algn="ctr"/>
            <a:r>
              <a:rPr lang="it-IT" b="1" dirty="0"/>
              <a:t>SCHEDE TECNICHE DI SISTEMI DI ASPIRAZIONE LOCALIZZATA </a:t>
            </a:r>
            <a:r>
              <a:rPr lang="it-IT" dirty="0"/>
              <a:t>applicate a </a:t>
            </a:r>
          </a:p>
        </p:txBody>
      </p:sp>
      <p:sp>
        <p:nvSpPr>
          <p:cNvPr id="9" name="Rettangolo 8"/>
          <p:cNvSpPr/>
          <p:nvPr/>
        </p:nvSpPr>
        <p:spPr>
          <a:xfrm>
            <a:off x="3087483" y="2779186"/>
            <a:ext cx="5876497" cy="3139321"/>
          </a:xfrm>
          <a:prstGeom prst="rect">
            <a:avLst/>
          </a:prstGeom>
        </p:spPr>
        <p:txBody>
          <a:bodyPr wrap="square">
            <a:spAutoFit/>
          </a:bodyPr>
          <a:lstStyle/>
          <a:p>
            <a:pPr marL="285750" lvl="0" indent="-285750">
              <a:buFont typeface="Arial" panose="020B0604020202020204" pitchFamily="34" charset="0"/>
              <a:buChar char="•"/>
            </a:pPr>
            <a:r>
              <a:rPr lang="it-IT" dirty="0"/>
              <a:t>Pialla a filo 				</a:t>
            </a:r>
          </a:p>
          <a:p>
            <a:pPr marL="285750" lvl="0" indent="-285750">
              <a:buFont typeface="Arial" panose="020B0604020202020204" pitchFamily="34" charset="0"/>
              <a:buChar char="•"/>
            </a:pPr>
            <a:r>
              <a:rPr lang="it-IT" dirty="0"/>
              <a:t>Levigatrice a nastro orizzontale 		</a:t>
            </a:r>
          </a:p>
          <a:p>
            <a:pPr marL="285750" lvl="0" indent="-285750">
              <a:buFont typeface="Arial" panose="020B0604020202020204" pitchFamily="34" charset="0"/>
              <a:buChar char="•"/>
            </a:pPr>
            <a:r>
              <a:rPr lang="it-IT" dirty="0"/>
              <a:t>Levigatrice a nastro verticale </a:t>
            </a:r>
          </a:p>
          <a:p>
            <a:pPr marL="285750" lvl="0" indent="-285750">
              <a:buFont typeface="Arial" panose="020B0604020202020204" pitchFamily="34" charset="0"/>
              <a:buChar char="•"/>
            </a:pPr>
            <a:r>
              <a:rPr lang="it-IT" dirty="0"/>
              <a:t>Levigatrice a disco frontale 	</a:t>
            </a:r>
          </a:p>
          <a:p>
            <a:pPr marL="285750" lvl="0" indent="-285750">
              <a:buFont typeface="Arial" panose="020B0604020202020204" pitchFamily="34" charset="0"/>
              <a:buChar char="•"/>
            </a:pPr>
            <a:r>
              <a:rPr lang="it-IT" dirty="0"/>
              <a:t>Levigatrice a tamburo ad asse orizzontale</a:t>
            </a:r>
          </a:p>
          <a:p>
            <a:pPr marL="285750" lvl="0" indent="-285750">
              <a:buFont typeface="Arial" panose="020B0604020202020204" pitchFamily="34" charset="0"/>
              <a:buChar char="•"/>
            </a:pPr>
            <a:r>
              <a:rPr lang="it-IT" dirty="0"/>
              <a:t>Sega circolare a banco</a:t>
            </a:r>
          </a:p>
          <a:p>
            <a:pPr marL="285750" lvl="0" indent="-285750">
              <a:buFont typeface="Arial" panose="020B0604020202020204" pitchFamily="34" charset="0"/>
              <a:buChar char="•"/>
            </a:pPr>
            <a:r>
              <a:rPr lang="it-IT" dirty="0"/>
              <a:t>Sega a nastro</a:t>
            </a:r>
          </a:p>
          <a:p>
            <a:pPr marL="285750" lvl="0" indent="-285750">
              <a:buFont typeface="Arial" panose="020B0604020202020204" pitchFamily="34" charset="0"/>
              <a:buChar char="•"/>
            </a:pPr>
            <a:r>
              <a:rPr lang="it-IT" dirty="0"/>
              <a:t>Sega circolare a bilanciere		</a:t>
            </a:r>
          </a:p>
          <a:p>
            <a:pPr marL="285750" lvl="0" indent="-285750">
              <a:buFont typeface="Arial" panose="020B0604020202020204" pitchFamily="34" charset="0"/>
              <a:buChar char="•"/>
            </a:pPr>
            <a:r>
              <a:rPr lang="it-IT" dirty="0"/>
              <a:t>Pialla a spessore 				</a:t>
            </a:r>
          </a:p>
          <a:p>
            <a:pPr marL="285750" lvl="0" indent="-285750">
              <a:buFont typeface="Arial" panose="020B0604020202020204" pitchFamily="34" charset="0"/>
              <a:buChar char="•"/>
            </a:pPr>
            <a:r>
              <a:rPr lang="it-IT" dirty="0"/>
              <a:t>Levigatrice orbitale					</a:t>
            </a:r>
          </a:p>
        </p:txBody>
      </p:sp>
      <p:sp>
        <p:nvSpPr>
          <p:cNvPr id="2" name="Rettangolo 1"/>
          <p:cNvSpPr/>
          <p:nvPr/>
        </p:nvSpPr>
        <p:spPr>
          <a:xfrm>
            <a:off x="359031" y="5733841"/>
            <a:ext cx="2556785" cy="646331"/>
          </a:xfrm>
          <a:prstGeom prst="rect">
            <a:avLst/>
          </a:prstGeom>
        </p:spPr>
        <p:txBody>
          <a:bodyPr wrap="square">
            <a:spAutoFit/>
          </a:bodyPr>
          <a:lstStyle/>
          <a:p>
            <a:r>
              <a:rPr lang="it-IT" dirty="0"/>
              <a:t>Regione Emilia Romagna </a:t>
            </a:r>
          </a:p>
          <a:p>
            <a:r>
              <a:rPr lang="it-IT" dirty="0"/>
              <a:t>2004</a:t>
            </a:r>
          </a:p>
        </p:txBody>
      </p:sp>
      <p:pic>
        <p:nvPicPr>
          <p:cNvPr id="10" name="Immagine 9">
            <a:extLst>
              <a:ext uri="{FF2B5EF4-FFF2-40B4-BE49-F238E27FC236}">
                <a16:creationId xmlns:a16="http://schemas.microsoft.com/office/drawing/2014/main" id="{97A376AF-062E-4897-AC75-206C64906F74}"/>
              </a:ext>
            </a:extLst>
          </p:cNvPr>
          <p:cNvPicPr>
            <a:picLocks noChangeAspect="1"/>
          </p:cNvPicPr>
          <p:nvPr/>
        </p:nvPicPr>
        <p:blipFill>
          <a:blip r:embed="rId4"/>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8DD47687-0352-4828-B5F2-2732B86F5ED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EC7557B7-4FFC-4096-983B-615D2B58B3EE}"/>
              </a:ext>
            </a:extLst>
          </p:cNvPr>
          <p:cNvSpPr/>
          <p:nvPr/>
        </p:nvSpPr>
        <p:spPr>
          <a:xfrm>
            <a:off x="2411580" y="345173"/>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681079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6" name="Rettangolo 5"/>
          <p:cNvSpPr/>
          <p:nvPr/>
        </p:nvSpPr>
        <p:spPr>
          <a:xfrm>
            <a:off x="374340" y="1504156"/>
            <a:ext cx="4161656" cy="1815882"/>
          </a:xfrm>
          <a:prstGeom prst="rect">
            <a:avLst/>
          </a:prstGeom>
        </p:spPr>
        <p:txBody>
          <a:bodyPr wrap="square">
            <a:spAutoFit/>
          </a:bodyPr>
          <a:lstStyle/>
          <a:p>
            <a:pPr algn="ctr"/>
            <a:r>
              <a:rPr lang="it-IT" sz="2800" b="1" dirty="0">
                <a:solidFill>
                  <a:srgbClr val="FF0000"/>
                </a:solidFill>
              </a:rPr>
              <a:t>Esempio </a:t>
            </a:r>
          </a:p>
          <a:p>
            <a:pPr algn="ctr"/>
            <a:r>
              <a:rPr lang="it-IT" sz="2800" b="1" dirty="0"/>
              <a:t> </a:t>
            </a:r>
          </a:p>
          <a:p>
            <a:pPr algn="ctr"/>
            <a:r>
              <a:rPr lang="it-IT" sz="2800" b="1" dirty="0"/>
              <a:t>Levigatrice a nastro </a:t>
            </a:r>
          </a:p>
          <a:p>
            <a:pPr algn="ctr"/>
            <a:r>
              <a:rPr lang="it-IT" sz="2800" b="1" dirty="0"/>
              <a:t>orizzontale</a:t>
            </a:r>
            <a:endParaRPr lang="it-IT" sz="2800" dirty="0"/>
          </a:p>
        </p:txBody>
      </p:sp>
      <p:pic>
        <p:nvPicPr>
          <p:cNvPr id="7" name="Immagine 6"/>
          <p:cNvPicPr/>
          <p:nvPr/>
        </p:nvPicPr>
        <p:blipFill>
          <a:blip r:embed="rId3"/>
          <a:stretch>
            <a:fillRect/>
          </a:stretch>
        </p:blipFill>
        <p:spPr>
          <a:xfrm>
            <a:off x="4716016" y="11124"/>
            <a:ext cx="4424173" cy="6872050"/>
          </a:xfrm>
          <a:prstGeom prst="rect">
            <a:avLst/>
          </a:prstGeom>
        </p:spPr>
      </p:pic>
      <p:pic>
        <p:nvPicPr>
          <p:cNvPr id="5" name="Immagine 4">
            <a:extLst>
              <a:ext uri="{FF2B5EF4-FFF2-40B4-BE49-F238E27FC236}">
                <a16:creationId xmlns:a16="http://schemas.microsoft.com/office/drawing/2014/main" id="{0F7D30E3-DF2C-4793-8919-7B534ADBB514}"/>
              </a:ext>
            </a:extLst>
          </p:cNvPr>
          <p:cNvPicPr>
            <a:picLocks noChangeAspect="1"/>
          </p:cNvPicPr>
          <p:nvPr/>
        </p:nvPicPr>
        <p:blipFill>
          <a:blip r:embed="rId4"/>
          <a:stretch>
            <a:fillRect/>
          </a:stretch>
        </p:blipFill>
        <p:spPr>
          <a:xfrm>
            <a:off x="8607" y="0"/>
            <a:ext cx="561850" cy="604522"/>
          </a:xfrm>
          <a:prstGeom prst="rect">
            <a:avLst/>
          </a:prstGeom>
        </p:spPr>
      </p:pic>
      <p:sp>
        <p:nvSpPr>
          <p:cNvPr id="8" name="CasellaDiTesto 7">
            <a:extLst>
              <a:ext uri="{FF2B5EF4-FFF2-40B4-BE49-F238E27FC236}">
                <a16:creationId xmlns:a16="http://schemas.microsoft.com/office/drawing/2014/main" id="{81F7AA9E-499B-4CB3-A0AA-E24B050A9A88}"/>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Tree>
    <p:extLst>
      <p:ext uri="{BB962C8B-B14F-4D97-AF65-F5344CB8AC3E}">
        <p14:creationId xmlns:p14="http://schemas.microsoft.com/office/powerpoint/2010/main" val="1453721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198166" y="62395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sp>
        <p:nvSpPr>
          <p:cNvPr id="2" name="Freccia a destra 1"/>
          <p:cNvSpPr/>
          <p:nvPr/>
        </p:nvSpPr>
        <p:spPr>
          <a:xfrm>
            <a:off x="137306" y="4221088"/>
            <a:ext cx="16683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33662" y="4221088"/>
            <a:ext cx="8558818"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08EADA80-3109-4EAE-96E7-CFAE01836698}"/>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pic>
        <p:nvPicPr>
          <p:cNvPr id="9" name="Immagine 8">
            <a:extLst>
              <a:ext uri="{FF2B5EF4-FFF2-40B4-BE49-F238E27FC236}">
                <a16:creationId xmlns:a16="http://schemas.microsoft.com/office/drawing/2014/main" id="{9520AC73-02ED-4CAA-97B1-951E1E005DB8}"/>
              </a:ext>
            </a:extLst>
          </p:cNvPr>
          <p:cNvPicPr>
            <a:picLocks noChangeAspect="1"/>
          </p:cNvPicPr>
          <p:nvPr/>
        </p:nvPicPr>
        <p:blipFill>
          <a:blip r:embed="rId4"/>
          <a:stretch>
            <a:fillRect/>
          </a:stretch>
        </p:blipFill>
        <p:spPr>
          <a:xfrm>
            <a:off x="8607" y="0"/>
            <a:ext cx="561850" cy="604522"/>
          </a:xfrm>
          <a:prstGeom prst="rect">
            <a:avLst/>
          </a:prstGeom>
        </p:spPr>
      </p:pic>
      <p:sp>
        <p:nvSpPr>
          <p:cNvPr id="10" name="Rettangolo 9">
            <a:extLst>
              <a:ext uri="{FF2B5EF4-FFF2-40B4-BE49-F238E27FC236}">
                <a16:creationId xmlns:a16="http://schemas.microsoft.com/office/drawing/2014/main" id="{E095D926-20E7-41C0-B000-27FF5710BBD5}"/>
              </a:ext>
            </a:extLst>
          </p:cNvPr>
          <p:cNvSpPr/>
          <p:nvPr/>
        </p:nvSpPr>
        <p:spPr>
          <a:xfrm>
            <a:off x="2523820" y="36704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39100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21" name="Rettangolo arrotondato 20"/>
          <p:cNvSpPr/>
          <p:nvPr/>
        </p:nvSpPr>
        <p:spPr>
          <a:xfrm>
            <a:off x="683568" y="906082"/>
            <a:ext cx="7848872" cy="78932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400" b="1" dirty="0">
                <a:solidFill>
                  <a:schemeClr val="bg1"/>
                </a:solidFill>
              </a:rPr>
              <a:t>DALLA PARTE DELLE IMPRESE E DEI LAVORATORI </a:t>
            </a:r>
          </a:p>
        </p:txBody>
      </p:sp>
      <p:sp>
        <p:nvSpPr>
          <p:cNvPr id="8" name="Rectangle 2"/>
          <p:cNvSpPr>
            <a:spLocks noChangeArrowheads="1"/>
          </p:cNvSpPr>
          <p:nvPr/>
        </p:nvSpPr>
        <p:spPr bwMode="auto">
          <a:xfrm flipV="1">
            <a:off x="176708" y="636356"/>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grpSp>
        <p:nvGrpSpPr>
          <p:cNvPr id="5" name="Gruppo 4"/>
          <p:cNvGrpSpPr/>
          <p:nvPr/>
        </p:nvGrpSpPr>
        <p:grpSpPr>
          <a:xfrm>
            <a:off x="176708" y="1983814"/>
            <a:ext cx="8712968" cy="4181490"/>
            <a:chOff x="9543899" y="3073904"/>
            <a:chExt cx="9118049" cy="4379548"/>
          </a:xfrm>
        </p:grpSpPr>
        <p:pic>
          <p:nvPicPr>
            <p:cNvPr id="9" name="Picture 4" descr="FORMAZIONE: Macchine, polveri, carichi, sicurezza sul lavoro in segheria,  volume Inail"/>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47000"/>
                      </a14:imgEffect>
                      <a14:imgEffect>
                        <a14:brightnessContrast bright="40000" contrast="-40000"/>
                      </a14:imgEffect>
                    </a14:imgLayer>
                  </a14:imgProps>
                </a:ext>
                <a:ext uri="{28A0092B-C50C-407E-A947-70E740481C1C}">
                  <a14:useLocalDpi xmlns:a14="http://schemas.microsoft.com/office/drawing/2010/main" val="0"/>
                </a:ext>
              </a:extLst>
            </a:blip>
            <a:srcRect l="23191" t="11951"/>
            <a:stretch/>
          </p:blipFill>
          <p:spPr bwMode="auto">
            <a:xfrm flipH="1">
              <a:off x="9641858" y="3151824"/>
              <a:ext cx="9020090" cy="43016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ttangolo 3"/>
            <p:cNvSpPr/>
            <p:nvPr/>
          </p:nvSpPr>
          <p:spPr>
            <a:xfrm>
              <a:off x="9543899" y="3073904"/>
              <a:ext cx="9118049" cy="4301628"/>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 name="Rettangolo arrotondato 10"/>
          <p:cNvSpPr/>
          <p:nvPr/>
        </p:nvSpPr>
        <p:spPr>
          <a:xfrm>
            <a:off x="2231740" y="1971084"/>
            <a:ext cx="4608512" cy="648072"/>
          </a:xfrm>
          <a:prstGeom prst="round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it-IT" i="1" dirty="0">
                <a:latin typeface="Arial" pitchFamily="34" charset="0"/>
                <a:cs typeface="Arial" pitchFamily="34" charset="0"/>
              </a:rPr>
              <a:t>Entrata in vigore del </a:t>
            </a:r>
          </a:p>
          <a:p>
            <a:pPr algn="ctr"/>
            <a:r>
              <a:rPr lang="it-IT" i="1" dirty="0">
                <a:latin typeface="Arial" pitchFamily="34" charset="0"/>
                <a:cs typeface="Arial" pitchFamily="34" charset="0"/>
              </a:rPr>
              <a:t>D.Lgs. 44/2020</a:t>
            </a:r>
          </a:p>
        </p:txBody>
      </p:sp>
      <p:sp>
        <p:nvSpPr>
          <p:cNvPr id="2" name="Freccia in giù 1"/>
          <p:cNvSpPr/>
          <p:nvPr/>
        </p:nvSpPr>
        <p:spPr>
          <a:xfrm>
            <a:off x="4336572" y="2694174"/>
            <a:ext cx="5428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arrotondato 11"/>
          <p:cNvSpPr/>
          <p:nvPr/>
        </p:nvSpPr>
        <p:spPr>
          <a:xfrm>
            <a:off x="2970218" y="3342245"/>
            <a:ext cx="3219554" cy="896393"/>
          </a:xfrm>
          <a:prstGeom prst="roundRect">
            <a:avLst>
              <a:gd name="adj" fmla="val 43050"/>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it-IT" b="1" dirty="0">
                <a:solidFill>
                  <a:prstClr val="black"/>
                </a:solidFill>
              </a:rPr>
              <a:t>Limiti più restrittivi </a:t>
            </a:r>
          </a:p>
          <a:p>
            <a:pPr algn="ctr"/>
            <a:r>
              <a:rPr lang="it-IT" b="1" dirty="0">
                <a:solidFill>
                  <a:prstClr val="black"/>
                </a:solidFill>
              </a:rPr>
              <a:t>sulle concentrazioni delle polveri di legno </a:t>
            </a:r>
            <a:r>
              <a:rPr lang="it-IT" b="1" dirty="0" err="1">
                <a:solidFill>
                  <a:prstClr val="black"/>
                </a:solidFill>
              </a:rPr>
              <a:t>aerodisperse</a:t>
            </a:r>
            <a:r>
              <a:rPr lang="it-IT" b="1" dirty="0">
                <a:solidFill>
                  <a:prstClr val="black"/>
                </a:solidFill>
              </a:rPr>
              <a:t> </a:t>
            </a:r>
            <a:endParaRPr lang="it-IT" sz="2000" dirty="0"/>
          </a:p>
        </p:txBody>
      </p:sp>
      <p:sp>
        <p:nvSpPr>
          <p:cNvPr id="18" name="Freccia in giù 17"/>
          <p:cNvSpPr/>
          <p:nvPr/>
        </p:nvSpPr>
        <p:spPr>
          <a:xfrm>
            <a:off x="4336572" y="4422366"/>
            <a:ext cx="5428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arrotondato 18"/>
          <p:cNvSpPr/>
          <p:nvPr/>
        </p:nvSpPr>
        <p:spPr>
          <a:xfrm>
            <a:off x="2411760" y="4998430"/>
            <a:ext cx="4428492" cy="896393"/>
          </a:xfrm>
          <a:prstGeom prst="roundRect">
            <a:avLst>
              <a:gd name="adj" fmla="val 9477"/>
            </a:avLst>
          </a:prstGeom>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r>
              <a:rPr lang="it-IT" sz="1600" b="1" i="1" dirty="0">
                <a:solidFill>
                  <a:prstClr val="black"/>
                </a:solidFill>
              </a:rPr>
              <a:t>POSSIBILE NECESSITA’ DI AMMODERNAMENTO </a:t>
            </a:r>
          </a:p>
          <a:p>
            <a:pPr algn="ctr"/>
            <a:r>
              <a:rPr lang="it-IT" sz="1600" b="1" i="1" dirty="0">
                <a:solidFill>
                  <a:prstClr val="black"/>
                </a:solidFill>
              </a:rPr>
              <a:t>DI MACCHINE E IMPIANTI DI ASPIRAZIONE </a:t>
            </a:r>
            <a:endParaRPr lang="it-IT" dirty="0"/>
          </a:p>
        </p:txBody>
      </p:sp>
      <p:pic>
        <p:nvPicPr>
          <p:cNvPr id="1030" name="Picture 6" descr="30,258 Price Increase Illustrations &amp;amp; Clip Art - iStock"/>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42856" y="4367908"/>
            <a:ext cx="2157436" cy="21574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Tic tac tic tac - Il Bianconiglio e le lancette dell&amp;#39;orologio | Venti Blo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1620" y="4961024"/>
            <a:ext cx="1080120" cy="1080120"/>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3">
            <a:extLst>
              <a:ext uri="{FF2B5EF4-FFF2-40B4-BE49-F238E27FC236}">
                <a16:creationId xmlns:a16="http://schemas.microsoft.com/office/drawing/2014/main" id="{DD1FF90C-3D35-4C90-B458-72F3612F3A18}"/>
              </a:ext>
            </a:extLst>
          </p:cNvPr>
          <p:cNvPicPr>
            <a:picLocks noChangeAspect="1"/>
          </p:cNvPicPr>
          <p:nvPr/>
        </p:nvPicPr>
        <p:blipFill>
          <a:blip r:embed="rId7"/>
          <a:stretch>
            <a:fillRect/>
          </a:stretch>
        </p:blipFill>
        <p:spPr>
          <a:xfrm>
            <a:off x="8607" y="0"/>
            <a:ext cx="561850" cy="604522"/>
          </a:xfrm>
          <a:prstGeom prst="rect">
            <a:avLst/>
          </a:prstGeom>
        </p:spPr>
      </p:pic>
      <p:sp>
        <p:nvSpPr>
          <p:cNvPr id="15" name="CasellaDiTesto 14">
            <a:extLst>
              <a:ext uri="{FF2B5EF4-FFF2-40B4-BE49-F238E27FC236}">
                <a16:creationId xmlns:a16="http://schemas.microsoft.com/office/drawing/2014/main" id="{87A73ACB-9BEE-499A-9099-2B2ECF43D3C2}"/>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6" name="Rettangolo 15">
            <a:extLst>
              <a:ext uri="{FF2B5EF4-FFF2-40B4-BE49-F238E27FC236}">
                <a16:creationId xmlns:a16="http://schemas.microsoft.com/office/drawing/2014/main" id="{D666A75D-6845-401E-88E0-1A019635AFC7}"/>
              </a:ext>
            </a:extLst>
          </p:cNvPr>
          <p:cNvSpPr/>
          <p:nvPr/>
        </p:nvSpPr>
        <p:spPr>
          <a:xfrm>
            <a:off x="2411760" y="360795"/>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222499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8" name="Rectangle 2"/>
          <p:cNvSpPr>
            <a:spLocks noChangeArrowheads="1"/>
          </p:cNvSpPr>
          <p:nvPr/>
        </p:nvSpPr>
        <p:spPr bwMode="auto">
          <a:xfrm flipV="1">
            <a:off x="215516" y="61042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2052" name="Picture 4" descr="Dai Comuni del Sud Est Milano un aiuto alle imprese - » Comune San Donato  Milanese"/>
          <p:cNvPicPr>
            <a:picLocks noChangeAspect="1" noChangeArrowheads="1"/>
          </p:cNvPicPr>
          <p:nvPr/>
        </p:nvPicPr>
        <p:blipFill>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rcRect/>
          <a:stretch>
            <a:fillRect/>
          </a:stretch>
        </p:blipFill>
        <p:spPr bwMode="auto">
          <a:xfrm>
            <a:off x="1103941" y="1628800"/>
            <a:ext cx="7140467" cy="473055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Servizio di Epidemiologia - Equità"/>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7206" y="3981691"/>
            <a:ext cx="2880320" cy="2880320"/>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a:xfrm>
            <a:off x="683568" y="1916832"/>
            <a:ext cx="7848871" cy="1569660"/>
          </a:xfrm>
          <a:prstGeom prst="rect">
            <a:avLst/>
          </a:prstGeom>
          <a:solidFill>
            <a:schemeClr val="bg1"/>
          </a:solidFill>
          <a:effectLst>
            <a:softEdge rad="63500"/>
          </a:effectLst>
        </p:spPr>
        <p:txBody>
          <a:bodyPr wrap="square">
            <a:spAutoFit/>
          </a:bodyPr>
          <a:lstStyle/>
          <a:p>
            <a:pPr algn="ctr"/>
            <a:r>
              <a:rPr lang="it-IT" sz="3600" b="1" dirty="0">
                <a:solidFill>
                  <a:schemeClr val="accent6">
                    <a:lumMod val="75000"/>
                  </a:schemeClr>
                </a:solidFill>
                <a:effectLst>
                  <a:outerShdw blurRad="38100" dist="38100" dir="2700000" algn="tl">
                    <a:srgbClr val="000000">
                      <a:alpha val="43137"/>
                    </a:srgbClr>
                  </a:outerShdw>
                </a:effectLst>
              </a:rPr>
              <a:t>Contrastare le disuguaglianze di salute tra i lavoratori esposti al rischio</a:t>
            </a:r>
          </a:p>
          <a:p>
            <a:pPr algn="ctr"/>
            <a:endParaRPr lang="it-IT" sz="2400" b="1" dirty="0">
              <a:solidFill>
                <a:schemeClr val="accent6">
                  <a:lumMod val="75000"/>
                </a:schemeClr>
              </a:solidFill>
            </a:endParaRPr>
          </a:p>
        </p:txBody>
      </p:sp>
      <p:sp>
        <p:nvSpPr>
          <p:cNvPr id="3" name="Rettangolo 2"/>
          <p:cNvSpPr/>
          <p:nvPr/>
        </p:nvSpPr>
        <p:spPr>
          <a:xfrm>
            <a:off x="157037" y="5421851"/>
            <a:ext cx="5977718" cy="1261884"/>
          </a:xfrm>
          <a:prstGeom prst="rect">
            <a:avLst/>
          </a:prstGeom>
          <a:solidFill>
            <a:schemeClr val="accent2">
              <a:lumMod val="20000"/>
              <a:lumOff val="80000"/>
            </a:schemeClr>
          </a:solidFill>
        </p:spPr>
        <p:txBody>
          <a:bodyPr wrap="square">
            <a:spAutoFit/>
          </a:bodyPr>
          <a:lstStyle/>
          <a:p>
            <a:pPr lvl="0" algn="ctr"/>
            <a:r>
              <a:rPr lang="it-IT" sz="2400" b="1" dirty="0">
                <a:solidFill>
                  <a:srgbClr val="F79646">
                    <a:lumMod val="75000"/>
                  </a:srgbClr>
                </a:solidFill>
              </a:rPr>
              <a:t>concentrare le attività del PMP nelle aree territoriali maggiormente deprivate anche in termini di assistenza alle aziende</a:t>
            </a:r>
            <a:r>
              <a:rPr lang="it-IT" sz="2800" b="1" dirty="0">
                <a:solidFill>
                  <a:srgbClr val="F79646">
                    <a:lumMod val="75000"/>
                  </a:srgbClr>
                </a:solidFill>
              </a:rPr>
              <a:t> </a:t>
            </a:r>
          </a:p>
        </p:txBody>
      </p:sp>
      <p:sp>
        <p:nvSpPr>
          <p:cNvPr id="21" name="Rettangolo arrotondato 20"/>
          <p:cNvSpPr/>
          <p:nvPr/>
        </p:nvSpPr>
        <p:spPr>
          <a:xfrm>
            <a:off x="683568" y="906082"/>
            <a:ext cx="7848872" cy="78932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400" b="1" dirty="0">
                <a:solidFill>
                  <a:schemeClr val="bg1"/>
                </a:solidFill>
              </a:rPr>
              <a:t>DALLA PARTE DELLE IMPRESE E DEI LAVORATORI </a:t>
            </a:r>
          </a:p>
        </p:txBody>
      </p:sp>
      <p:pic>
        <p:nvPicPr>
          <p:cNvPr id="16386" name="Picture 2" descr="Goal Setting: Come definire gli obiettivi | Spazio Psicologia"/>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3426" y="4581128"/>
            <a:ext cx="1160283" cy="990108"/>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8">
            <a:extLst>
              <a:ext uri="{FF2B5EF4-FFF2-40B4-BE49-F238E27FC236}">
                <a16:creationId xmlns:a16="http://schemas.microsoft.com/office/drawing/2014/main" id="{F22A1171-1144-4C3D-B383-63B726F0C647}"/>
              </a:ext>
            </a:extLst>
          </p:cNvPr>
          <p:cNvPicPr>
            <a:picLocks noChangeAspect="1"/>
          </p:cNvPicPr>
          <p:nvPr/>
        </p:nvPicPr>
        <p:blipFill>
          <a:blip r:embed="rId7"/>
          <a:stretch>
            <a:fillRect/>
          </a:stretch>
        </p:blipFill>
        <p:spPr>
          <a:xfrm>
            <a:off x="8607" y="0"/>
            <a:ext cx="561850" cy="604522"/>
          </a:xfrm>
          <a:prstGeom prst="rect">
            <a:avLst/>
          </a:prstGeom>
        </p:spPr>
      </p:pic>
      <p:sp>
        <p:nvSpPr>
          <p:cNvPr id="10" name="CasellaDiTesto 9">
            <a:extLst>
              <a:ext uri="{FF2B5EF4-FFF2-40B4-BE49-F238E27FC236}">
                <a16:creationId xmlns:a16="http://schemas.microsoft.com/office/drawing/2014/main" id="{298B07D0-E84D-416A-9AAF-72DAC9837E5B}"/>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1" name="Rettangolo 10">
            <a:extLst>
              <a:ext uri="{FF2B5EF4-FFF2-40B4-BE49-F238E27FC236}">
                <a16:creationId xmlns:a16="http://schemas.microsoft.com/office/drawing/2014/main" id="{5D84DE02-AE00-42C0-97FD-F0FF0CF5B207}"/>
              </a:ext>
            </a:extLst>
          </p:cNvPr>
          <p:cNvSpPr/>
          <p:nvPr/>
        </p:nvSpPr>
        <p:spPr>
          <a:xfrm>
            <a:off x="2316911" y="359907"/>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733817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21" name="Rettangolo arrotondato 20"/>
          <p:cNvSpPr/>
          <p:nvPr/>
        </p:nvSpPr>
        <p:spPr>
          <a:xfrm>
            <a:off x="251520" y="116632"/>
            <a:ext cx="8722964" cy="1368152"/>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ts val="2200"/>
              </a:lnSpc>
              <a:spcBef>
                <a:spcPts val="450"/>
              </a:spcBef>
              <a:spcAft>
                <a:spcPts val="0"/>
              </a:spcAft>
            </a:pPr>
            <a:r>
              <a:rPr lang="it-IT" sz="2000" b="1" dirty="0">
                <a:solidFill>
                  <a:schemeClr val="tx1"/>
                </a:solidFill>
              </a:rPr>
              <a:t>COMPENDIO </a:t>
            </a:r>
          </a:p>
          <a:p>
            <a:pPr algn="ctr" fontAlgn="auto">
              <a:lnSpc>
                <a:spcPts val="2200"/>
              </a:lnSpc>
              <a:spcBef>
                <a:spcPts val="450"/>
              </a:spcBef>
              <a:spcAft>
                <a:spcPts val="0"/>
              </a:spcAft>
            </a:pPr>
            <a:r>
              <a:rPr lang="it-IT" sz="2000" b="1" dirty="0">
                <a:solidFill>
                  <a:schemeClr val="tx1"/>
                </a:solidFill>
              </a:rPr>
              <a:t>Buone pratiche di più semplice ed economica attuazione </a:t>
            </a:r>
          </a:p>
          <a:p>
            <a:pPr algn="ctr" fontAlgn="auto">
              <a:lnSpc>
                <a:spcPts val="2200"/>
              </a:lnSpc>
              <a:spcBef>
                <a:spcPts val="450"/>
              </a:spcBef>
              <a:spcAft>
                <a:spcPts val="0"/>
              </a:spcAft>
            </a:pPr>
            <a:r>
              <a:rPr lang="it-IT" sz="2000" b="1" dirty="0">
                <a:solidFill>
                  <a:schemeClr val="tx1"/>
                </a:solidFill>
              </a:rPr>
              <a:t>per la riduzione del rischio cancerogeno per esposizione professionale </a:t>
            </a:r>
          </a:p>
          <a:p>
            <a:pPr algn="ctr" fontAlgn="auto">
              <a:lnSpc>
                <a:spcPts val="2200"/>
              </a:lnSpc>
              <a:spcBef>
                <a:spcPts val="450"/>
              </a:spcBef>
              <a:spcAft>
                <a:spcPts val="0"/>
              </a:spcAft>
            </a:pPr>
            <a:r>
              <a:rPr lang="it-IT" sz="2000" b="1" dirty="0">
                <a:solidFill>
                  <a:schemeClr val="tx1"/>
                </a:solidFill>
              </a:rPr>
              <a:t>a polveri di legno duro</a:t>
            </a:r>
          </a:p>
        </p:txBody>
      </p:sp>
      <p:pic>
        <p:nvPicPr>
          <p:cNvPr id="40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9" y="1623430"/>
            <a:ext cx="6130675" cy="49214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AutoShape 3" descr="Herramientas Mecánicas Vector Pictograma. El Estilo De Ilustración Es Un  Símbolo Negro Icónico Plano Sobre Un Fondo Transparente. Ilustraciones  Vectoriales, Clip Art Vectorizado Libre De Derechos. Image 71921096."/>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4100" name="Picture 4"/>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504" r="13200" b="30511"/>
          <a:stretch/>
        </p:blipFill>
        <p:spPr bwMode="auto">
          <a:xfrm>
            <a:off x="539551" y="1763688"/>
            <a:ext cx="1807369" cy="1532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975" y="3790174"/>
            <a:ext cx="6336704" cy="27547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7760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03312" y="63371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7" name="Rettangolo arrotondato 6"/>
          <p:cNvSpPr/>
          <p:nvPr/>
        </p:nvSpPr>
        <p:spPr>
          <a:xfrm>
            <a:off x="683568" y="906082"/>
            <a:ext cx="7848872" cy="78932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400" b="1" dirty="0">
                <a:solidFill>
                  <a:schemeClr val="bg1"/>
                </a:solidFill>
              </a:rPr>
              <a:t>DALLA PARTE DELLE IMPRESE E DEI LAVORATORI </a:t>
            </a:r>
          </a:p>
        </p:txBody>
      </p:sp>
      <p:pic>
        <p:nvPicPr>
          <p:cNvPr id="8" name="Picture 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6504" r="13200" b="30511"/>
          <a:stretch/>
        </p:blipFill>
        <p:spPr bwMode="auto">
          <a:xfrm>
            <a:off x="539551" y="1754363"/>
            <a:ext cx="1807369" cy="1532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2608756" y="3043649"/>
            <a:ext cx="592368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it-IT" sz="2400" b="1" dirty="0"/>
              <a:t>Bandi ISI-INAIL </a:t>
            </a:r>
          </a:p>
        </p:txBody>
      </p:sp>
      <p:sp>
        <p:nvSpPr>
          <p:cNvPr id="3" name="Rettangolo 2"/>
          <p:cNvSpPr/>
          <p:nvPr/>
        </p:nvSpPr>
        <p:spPr>
          <a:xfrm>
            <a:off x="2600223" y="3522643"/>
            <a:ext cx="6048672" cy="369332"/>
          </a:xfrm>
          <a:prstGeom prst="rect">
            <a:avLst/>
          </a:prstGeom>
        </p:spPr>
        <p:txBody>
          <a:bodyPr wrap="square">
            <a:spAutoFit/>
          </a:bodyPr>
          <a:lstStyle/>
          <a:p>
            <a:r>
              <a:rPr lang="it-IT" dirty="0"/>
              <a:t>Pubblicati annualmente dall’INAIL nel proprio sito istituzionale</a:t>
            </a:r>
          </a:p>
        </p:txBody>
      </p:sp>
      <p:sp>
        <p:nvSpPr>
          <p:cNvPr id="9" name="Rettangolo 8"/>
          <p:cNvSpPr/>
          <p:nvPr/>
        </p:nvSpPr>
        <p:spPr>
          <a:xfrm>
            <a:off x="2608755" y="3891975"/>
            <a:ext cx="5942713" cy="923330"/>
          </a:xfrm>
          <a:prstGeom prst="rect">
            <a:avLst/>
          </a:prstGeom>
        </p:spPr>
        <p:txBody>
          <a:bodyPr wrap="square">
            <a:spAutoFit/>
          </a:bodyPr>
          <a:lstStyle/>
          <a:p>
            <a:r>
              <a:rPr lang="it-IT" u="sng" dirty="0">
                <a:hlinkClick r:id="rId4"/>
              </a:rPr>
              <a:t>https://www.inail.it/cs/internet/attivita/prevenzione-e-sicurezza/agevolazioni-e-finanziamenti/incentivi-alle-imprese/bando-isi-2020.html</a:t>
            </a:r>
            <a:endParaRPr lang="it-IT" dirty="0"/>
          </a:p>
        </p:txBody>
      </p:sp>
      <p:sp>
        <p:nvSpPr>
          <p:cNvPr id="10" name="Rettangolo 9"/>
          <p:cNvSpPr/>
          <p:nvPr/>
        </p:nvSpPr>
        <p:spPr>
          <a:xfrm>
            <a:off x="289336" y="5013176"/>
            <a:ext cx="8340920" cy="1323439"/>
          </a:xfrm>
          <a:prstGeom prst="rect">
            <a:avLst/>
          </a:prstGeom>
        </p:spPr>
        <p:txBody>
          <a:bodyPr wrap="square">
            <a:spAutoFit/>
          </a:bodyPr>
          <a:lstStyle/>
          <a:p>
            <a:pPr lvl="0" algn="just"/>
            <a:r>
              <a:rPr lang="it-IT" sz="2000" dirty="0">
                <a:solidFill>
                  <a:prstClr val="black"/>
                </a:solidFill>
              </a:rPr>
              <a:t>Finanziamenti di investimenti in materia di salute e sicurezza del lavoro, con l’obiettivo di incentivare le imprese a realizzare progetti per il miglioramento documentato delle condizioni di salute e di sicurezza dei lavoratori rispetto alle condizioni preesistenti</a:t>
            </a:r>
          </a:p>
        </p:txBody>
      </p:sp>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9001" y="1801511"/>
            <a:ext cx="2448272" cy="112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Immagine 10">
            <a:extLst>
              <a:ext uri="{FF2B5EF4-FFF2-40B4-BE49-F238E27FC236}">
                <a16:creationId xmlns:a16="http://schemas.microsoft.com/office/drawing/2014/main" id="{6B9E3288-FBA6-4F11-B529-E4BE9DE9D085}"/>
              </a:ext>
            </a:extLst>
          </p:cNvPr>
          <p:cNvPicPr>
            <a:picLocks noChangeAspect="1"/>
          </p:cNvPicPr>
          <p:nvPr/>
        </p:nvPicPr>
        <p:blipFill>
          <a:blip r:embed="rId6"/>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8AF0802D-9754-4AF3-A671-473080D762F3}"/>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3" name="Rettangolo 12">
            <a:extLst>
              <a:ext uri="{FF2B5EF4-FFF2-40B4-BE49-F238E27FC236}">
                <a16:creationId xmlns:a16="http://schemas.microsoft.com/office/drawing/2014/main" id="{981A2C09-D9AA-45A5-AD03-8121FF5161E5}"/>
              </a:ext>
            </a:extLst>
          </p:cNvPr>
          <p:cNvSpPr/>
          <p:nvPr/>
        </p:nvSpPr>
        <p:spPr>
          <a:xfrm>
            <a:off x="2274324" y="355173"/>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691048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55575" y="61224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7" name="Rettangolo arrotondato 6"/>
          <p:cNvSpPr/>
          <p:nvPr/>
        </p:nvSpPr>
        <p:spPr>
          <a:xfrm>
            <a:off x="683568" y="906082"/>
            <a:ext cx="7848872" cy="78932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400" b="1" dirty="0">
                <a:solidFill>
                  <a:schemeClr val="bg1"/>
                </a:solidFill>
              </a:rPr>
              <a:t>DALLA PARTE DELLE IMPRESE E DEI LAVORATORI </a:t>
            </a:r>
          </a:p>
        </p:txBody>
      </p:sp>
      <p:pic>
        <p:nvPicPr>
          <p:cNvPr id="8" name="Picture 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6504" r="13200" b="30511"/>
          <a:stretch/>
        </p:blipFill>
        <p:spPr bwMode="auto">
          <a:xfrm>
            <a:off x="539551" y="1754363"/>
            <a:ext cx="1807369" cy="1532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2608756" y="3043649"/>
            <a:ext cx="592368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it-IT" sz="2400" b="1" dirty="0"/>
              <a:t>DOMANDA PER LA RIDUZIONE DEL TASSO MEDIO DI TARIFFA PER PREVENZIONE </a:t>
            </a:r>
          </a:p>
        </p:txBody>
      </p:sp>
      <p:sp>
        <p:nvSpPr>
          <p:cNvPr id="3" name="Rettangolo 2"/>
          <p:cNvSpPr/>
          <p:nvPr/>
        </p:nvSpPr>
        <p:spPr>
          <a:xfrm>
            <a:off x="2538801" y="3874646"/>
            <a:ext cx="6048672" cy="369332"/>
          </a:xfrm>
          <a:prstGeom prst="rect">
            <a:avLst/>
          </a:prstGeom>
        </p:spPr>
        <p:txBody>
          <a:bodyPr wrap="square">
            <a:spAutoFit/>
          </a:bodyPr>
          <a:lstStyle/>
          <a:p>
            <a:r>
              <a:rPr lang="it-IT" dirty="0"/>
              <a:t>Pubblicata dall’INAIL nel proprio sito istituzionale</a:t>
            </a:r>
          </a:p>
        </p:txBody>
      </p:sp>
      <p:sp>
        <p:nvSpPr>
          <p:cNvPr id="9" name="Rettangolo 8"/>
          <p:cNvSpPr/>
          <p:nvPr/>
        </p:nvSpPr>
        <p:spPr>
          <a:xfrm>
            <a:off x="307975" y="4243978"/>
            <a:ext cx="8279498" cy="587574"/>
          </a:xfrm>
          <a:prstGeom prst="rect">
            <a:avLst/>
          </a:prstGeom>
        </p:spPr>
        <p:txBody>
          <a:bodyPr wrap="square">
            <a:spAutoFit/>
          </a:bodyPr>
          <a:lstStyle/>
          <a:p>
            <a:r>
              <a:rPr lang="it-IT" u="sng" dirty="0">
                <a:hlinkClick r:id="rId4"/>
              </a:rPr>
              <a:t>https://www.inail.it/cs/internet/comunicazione/avvisi-e-scadenze/avviso-modello-riduzione-tasso-prevenzione-2021.html</a:t>
            </a:r>
            <a:endParaRPr lang="it-IT" dirty="0"/>
          </a:p>
        </p:txBody>
      </p:sp>
      <p:sp>
        <p:nvSpPr>
          <p:cNvPr id="10" name="Rettangolo 9"/>
          <p:cNvSpPr/>
          <p:nvPr/>
        </p:nvSpPr>
        <p:spPr>
          <a:xfrm>
            <a:off x="155575" y="5517232"/>
            <a:ext cx="8712968" cy="1200329"/>
          </a:xfrm>
          <a:prstGeom prst="rect">
            <a:avLst/>
          </a:prstGeom>
        </p:spPr>
        <p:txBody>
          <a:bodyPr wrap="square">
            <a:spAutoFit/>
          </a:bodyPr>
          <a:lstStyle/>
          <a:p>
            <a:pPr lvl="0" algn="just"/>
            <a:r>
              <a:rPr lang="it-IT" dirty="0"/>
              <a:t>Interventi migliorativi adottati dalle aziende nel corso del 2020. </a:t>
            </a:r>
          </a:p>
          <a:p>
            <a:pPr lvl="0" algn="just"/>
            <a:r>
              <a:rPr lang="it-IT" dirty="0"/>
              <a:t>Es. installazione di sistemi di aspirazione dell’aria per la riduzione della concentrazione di agenti chimici pericolosi e/o di agenti cancerogeni o mutageni presenti nei luoghi di lavoro (cappe e/o impianti di aspirazione e captazione di gas, fumi, nebbie, vapori o polveri). </a:t>
            </a:r>
            <a:endParaRPr lang="it-IT" dirty="0">
              <a:solidFill>
                <a:prstClr val="black"/>
              </a:solidFill>
            </a:endParaRPr>
          </a:p>
        </p:txBody>
      </p:sp>
      <p:sp>
        <p:nvSpPr>
          <p:cNvPr id="11" name="AutoShape 2" descr="INAIL - Istituto Nazionale per l'Assicurazione contro gli Infortuni sul Lavo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2" name="AutoShape 4" descr="INAIL - Istituto Nazionale per l'Assicurazione contro gli Infortuni sul Lavo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9001" y="1801511"/>
            <a:ext cx="2448272" cy="112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ttangolo 12"/>
          <p:cNvSpPr/>
          <p:nvPr/>
        </p:nvSpPr>
        <p:spPr>
          <a:xfrm>
            <a:off x="155575" y="5062016"/>
            <a:ext cx="3397405" cy="461665"/>
          </a:xfrm>
          <a:prstGeom prst="rect">
            <a:avLst/>
          </a:prstGeom>
        </p:spPr>
        <p:txBody>
          <a:bodyPr wrap="none">
            <a:spAutoFit/>
          </a:bodyPr>
          <a:lstStyle/>
          <a:p>
            <a:r>
              <a:rPr lang="it-IT" sz="2400" b="1" dirty="0">
                <a:solidFill>
                  <a:srgbClr val="00B050"/>
                </a:solidFill>
              </a:rPr>
              <a:t>Esempio: per l’anno 2021</a:t>
            </a:r>
          </a:p>
        </p:txBody>
      </p:sp>
      <p:pic>
        <p:nvPicPr>
          <p:cNvPr id="14" name="Immagine 13">
            <a:extLst>
              <a:ext uri="{FF2B5EF4-FFF2-40B4-BE49-F238E27FC236}">
                <a16:creationId xmlns:a16="http://schemas.microsoft.com/office/drawing/2014/main" id="{E7E913B6-5766-4B64-8347-291120C5A8CF}"/>
              </a:ext>
            </a:extLst>
          </p:cNvPr>
          <p:cNvPicPr>
            <a:picLocks noChangeAspect="1"/>
          </p:cNvPicPr>
          <p:nvPr/>
        </p:nvPicPr>
        <p:blipFill>
          <a:blip r:embed="rId6"/>
          <a:stretch>
            <a:fillRect/>
          </a:stretch>
        </p:blipFill>
        <p:spPr>
          <a:xfrm>
            <a:off x="8607" y="0"/>
            <a:ext cx="561850" cy="604522"/>
          </a:xfrm>
          <a:prstGeom prst="rect">
            <a:avLst/>
          </a:prstGeom>
        </p:spPr>
      </p:pic>
      <p:sp>
        <p:nvSpPr>
          <p:cNvPr id="15" name="CasellaDiTesto 14">
            <a:extLst>
              <a:ext uri="{FF2B5EF4-FFF2-40B4-BE49-F238E27FC236}">
                <a16:creationId xmlns:a16="http://schemas.microsoft.com/office/drawing/2014/main" id="{6CD50ECC-C360-4E9E-AD79-23D2641F0A34}"/>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6" name="Rettangolo 15">
            <a:extLst>
              <a:ext uri="{FF2B5EF4-FFF2-40B4-BE49-F238E27FC236}">
                <a16:creationId xmlns:a16="http://schemas.microsoft.com/office/drawing/2014/main" id="{E64B3CE8-70FB-4B45-9EAF-6478033A0729}"/>
              </a:ext>
            </a:extLst>
          </p:cNvPr>
          <p:cNvSpPr/>
          <p:nvPr/>
        </p:nvSpPr>
        <p:spPr>
          <a:xfrm>
            <a:off x="2355237" y="35350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170969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21" name="Rettangolo arrotondato 20"/>
          <p:cNvSpPr/>
          <p:nvPr/>
        </p:nvSpPr>
        <p:spPr>
          <a:xfrm>
            <a:off x="683568" y="906082"/>
            <a:ext cx="7848872" cy="619044"/>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800" b="1" dirty="0">
                <a:solidFill>
                  <a:schemeClr val="bg1"/>
                </a:solidFill>
              </a:rPr>
              <a:t>Il concetto di «buona prassi»</a:t>
            </a:r>
          </a:p>
        </p:txBody>
      </p:sp>
      <p:sp>
        <p:nvSpPr>
          <p:cNvPr id="8" name="Rectangle 2"/>
          <p:cNvSpPr>
            <a:spLocks noChangeArrowheads="1"/>
          </p:cNvSpPr>
          <p:nvPr/>
        </p:nvSpPr>
        <p:spPr bwMode="auto">
          <a:xfrm flipV="1">
            <a:off x="289532" y="611705"/>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grpSp>
        <p:nvGrpSpPr>
          <p:cNvPr id="5" name="Gruppo 4"/>
          <p:cNvGrpSpPr/>
          <p:nvPr/>
        </p:nvGrpSpPr>
        <p:grpSpPr>
          <a:xfrm>
            <a:off x="176708" y="1695410"/>
            <a:ext cx="8712968" cy="4181490"/>
            <a:chOff x="9543899" y="3073904"/>
            <a:chExt cx="9118049" cy="4379548"/>
          </a:xfrm>
        </p:grpSpPr>
        <p:pic>
          <p:nvPicPr>
            <p:cNvPr id="9" name="Picture 4" descr="FORMAZIONE: Macchine, polveri, carichi, sicurezza sul lavoro in segheria,  volume Inail"/>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47000"/>
                      </a14:imgEffect>
                      <a14:imgEffect>
                        <a14:brightnessContrast bright="40000" contrast="-40000"/>
                      </a14:imgEffect>
                    </a14:imgLayer>
                  </a14:imgProps>
                </a:ext>
                <a:ext uri="{28A0092B-C50C-407E-A947-70E740481C1C}">
                  <a14:useLocalDpi xmlns:a14="http://schemas.microsoft.com/office/drawing/2010/main" val="0"/>
                </a:ext>
              </a:extLst>
            </a:blip>
            <a:srcRect l="23191" t="11951"/>
            <a:stretch/>
          </p:blipFill>
          <p:spPr bwMode="auto">
            <a:xfrm flipH="1">
              <a:off x="9641858" y="3151824"/>
              <a:ext cx="9020090" cy="43016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ttangolo 3"/>
            <p:cNvSpPr/>
            <p:nvPr/>
          </p:nvSpPr>
          <p:spPr>
            <a:xfrm>
              <a:off x="9543899" y="3073904"/>
              <a:ext cx="9118049" cy="4301628"/>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10" name="Rettangolo 9"/>
          <p:cNvSpPr/>
          <p:nvPr/>
        </p:nvSpPr>
        <p:spPr>
          <a:xfrm>
            <a:off x="467544" y="2372687"/>
            <a:ext cx="8144089" cy="1200329"/>
          </a:xfrm>
          <a:prstGeom prst="rect">
            <a:avLst/>
          </a:prstGeom>
        </p:spPr>
        <p:txBody>
          <a:bodyPr wrap="square">
            <a:spAutoFit/>
          </a:bodyPr>
          <a:lstStyle/>
          <a:p>
            <a:pPr algn="just">
              <a:defRPr/>
            </a:pPr>
            <a:r>
              <a:rPr lang="it-IT" dirty="0"/>
              <a:t>“</a:t>
            </a:r>
            <a:r>
              <a:rPr lang="it-IT" i="1" dirty="0"/>
              <a:t>soluzioni organizzative o procedurali coerenti con la normativa vigente e con le norme di buona tecnica, adottate volontariamente e finalizzate a promuovere la salute e sicurezza sui luoghi di lavoro attraverso la riduzione dei rischi e il miglioramento delle condizioni di lavoro</a:t>
            </a:r>
            <a:r>
              <a:rPr lang="it-IT" dirty="0"/>
              <a:t>” </a:t>
            </a:r>
            <a:endParaRPr lang="it-IT" dirty="0">
              <a:latin typeface="Arial" panose="020B0604020202020204" pitchFamily="34" charset="0"/>
              <a:cs typeface="Arial" panose="020B0604020202020204" pitchFamily="34" charset="0"/>
            </a:endParaRPr>
          </a:p>
        </p:txBody>
      </p:sp>
      <p:sp>
        <p:nvSpPr>
          <p:cNvPr id="12" name="Rettangolo 11"/>
          <p:cNvSpPr/>
          <p:nvPr/>
        </p:nvSpPr>
        <p:spPr>
          <a:xfrm>
            <a:off x="2152526" y="1556792"/>
            <a:ext cx="4680520" cy="523220"/>
          </a:xfrm>
          <a:prstGeom prst="rect">
            <a:avLst/>
          </a:prstGeom>
        </p:spPr>
        <p:txBody>
          <a:bodyPr wrap="square">
            <a:spAutoFit/>
          </a:bodyPr>
          <a:lstStyle/>
          <a:p>
            <a:pPr lvl="0" algn="ctr">
              <a:defRPr/>
            </a:pPr>
            <a:r>
              <a:rPr lang="it-IT" sz="2800" b="1" dirty="0">
                <a:solidFill>
                  <a:prstClr val="black"/>
                </a:solidFill>
              </a:rPr>
              <a:t>BUONE PRASSI</a:t>
            </a:r>
            <a:endParaRPr lang="it-IT" sz="2800" b="1" dirty="0">
              <a:solidFill>
                <a:prstClr val="black"/>
              </a:solidFill>
              <a:latin typeface="Arial" panose="020B0604020202020204" pitchFamily="34" charset="0"/>
              <a:cs typeface="Arial" panose="020B0604020202020204" pitchFamily="34" charset="0"/>
            </a:endParaRPr>
          </a:p>
        </p:txBody>
      </p:sp>
      <p:sp>
        <p:nvSpPr>
          <p:cNvPr id="7" name="CasellaDiTesto 6"/>
          <p:cNvSpPr txBox="1"/>
          <p:nvPr/>
        </p:nvSpPr>
        <p:spPr>
          <a:xfrm>
            <a:off x="366740" y="4417050"/>
            <a:ext cx="3941645"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285750" indent="-285750" algn="just">
              <a:buFont typeface="Arial" panose="020B0604020202020204" pitchFamily="34" charset="0"/>
              <a:buChar char="•"/>
            </a:pPr>
            <a:r>
              <a:rPr lang="it-IT" sz="1600" dirty="0"/>
              <a:t>Regioni</a:t>
            </a:r>
          </a:p>
          <a:p>
            <a:pPr marL="285750" indent="-285750" algn="just">
              <a:buFont typeface="Arial" panose="020B0604020202020204" pitchFamily="34" charset="0"/>
              <a:buChar char="•"/>
            </a:pPr>
            <a:r>
              <a:rPr lang="it-IT" sz="1600" dirty="0"/>
              <a:t>Istituto Superiore per la Prevenzione e la Sicurezza del Lavoro (ISPESL, ora INAIL), </a:t>
            </a:r>
          </a:p>
          <a:p>
            <a:pPr marL="285750" indent="-285750" algn="just">
              <a:buFont typeface="Arial" panose="020B0604020202020204" pitchFamily="34" charset="0"/>
              <a:buChar char="•"/>
            </a:pPr>
            <a:r>
              <a:rPr lang="it-IT" sz="1600" dirty="0"/>
              <a:t>Istituto Nazionale per l‘Assicurazione contro gli Infortuni sul Lavoro (INAIL) </a:t>
            </a:r>
          </a:p>
          <a:p>
            <a:pPr marL="285750" indent="-285750" algn="just">
              <a:buFont typeface="Arial" panose="020B0604020202020204" pitchFamily="34" charset="0"/>
              <a:buChar char="•"/>
            </a:pPr>
            <a:r>
              <a:rPr lang="it-IT" sz="1600" dirty="0"/>
              <a:t>organismi paritetici</a:t>
            </a:r>
          </a:p>
        </p:txBody>
      </p:sp>
      <p:sp>
        <p:nvSpPr>
          <p:cNvPr id="13" name="Rettangolo 12"/>
          <p:cNvSpPr/>
          <p:nvPr/>
        </p:nvSpPr>
        <p:spPr>
          <a:xfrm>
            <a:off x="1068240" y="3936880"/>
            <a:ext cx="2871492" cy="369332"/>
          </a:xfrm>
          <a:prstGeom prst="rect">
            <a:avLst/>
          </a:prstGeom>
        </p:spPr>
        <p:txBody>
          <a:bodyPr wrap="none">
            <a:spAutoFit/>
          </a:bodyPr>
          <a:lstStyle/>
          <a:p>
            <a:r>
              <a:rPr lang="it-IT" b="1" dirty="0"/>
              <a:t>ELABORATE E RACCOLTE DA </a:t>
            </a:r>
          </a:p>
        </p:txBody>
      </p:sp>
      <p:sp>
        <p:nvSpPr>
          <p:cNvPr id="15" name="CasellaDiTesto 14"/>
          <p:cNvSpPr txBox="1"/>
          <p:nvPr/>
        </p:nvSpPr>
        <p:spPr>
          <a:xfrm>
            <a:off x="5316497" y="4417050"/>
            <a:ext cx="3431967" cy="190821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it-IT" b="1" dirty="0"/>
              <a:t>Commissione consultiva permanente per la salute e sicurezza sul lavoro</a:t>
            </a:r>
            <a:r>
              <a:rPr lang="it-IT" dirty="0"/>
              <a:t> </a:t>
            </a:r>
          </a:p>
          <a:p>
            <a:pPr algn="ctr"/>
            <a:r>
              <a:rPr lang="it-IT" sz="1600" dirty="0"/>
              <a:t>(di cui al D.Lgs. n. 81/2008, art. 6), previa istruttoria tecnica dell'INAIL, </a:t>
            </a:r>
          </a:p>
          <a:p>
            <a:pPr algn="ctr"/>
            <a:r>
              <a:rPr lang="it-IT" sz="1600" dirty="0"/>
              <a:t>che provvede a assicurarne la più ampia diffusione</a:t>
            </a:r>
          </a:p>
        </p:txBody>
      </p:sp>
      <p:sp>
        <p:nvSpPr>
          <p:cNvPr id="16" name="Rettangolo 15"/>
          <p:cNvSpPr/>
          <p:nvPr/>
        </p:nvSpPr>
        <p:spPr>
          <a:xfrm>
            <a:off x="6439283" y="4016664"/>
            <a:ext cx="1427570" cy="369332"/>
          </a:xfrm>
          <a:prstGeom prst="rect">
            <a:avLst/>
          </a:prstGeom>
        </p:spPr>
        <p:txBody>
          <a:bodyPr wrap="none">
            <a:spAutoFit/>
          </a:bodyPr>
          <a:lstStyle/>
          <a:p>
            <a:r>
              <a:rPr lang="it-IT" b="1" dirty="0"/>
              <a:t>VALIDATE DA</a:t>
            </a:r>
          </a:p>
        </p:txBody>
      </p:sp>
      <p:sp>
        <p:nvSpPr>
          <p:cNvPr id="14" name="Freccia a destra 13"/>
          <p:cNvSpPr/>
          <p:nvPr/>
        </p:nvSpPr>
        <p:spPr>
          <a:xfrm>
            <a:off x="4452401" y="4989062"/>
            <a:ext cx="720080"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descr="⚙️ Ingranaggio Emoj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773" y="3846954"/>
            <a:ext cx="539042" cy="5390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alidating your data with Respect Validation - SitePoint"/>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94795" y="3852076"/>
            <a:ext cx="576064" cy="576064"/>
          </a:xfrm>
          <a:prstGeom prst="rect">
            <a:avLst/>
          </a:prstGeom>
          <a:noFill/>
          <a:extLst>
            <a:ext uri="{909E8E84-426E-40DD-AFC4-6F175D3DCCD1}">
              <a14:hiddenFill xmlns:a14="http://schemas.microsoft.com/office/drawing/2010/main">
                <a:solidFill>
                  <a:srgbClr val="FFFFFF"/>
                </a:solidFill>
              </a14:hiddenFill>
            </a:ext>
          </a:extLst>
        </p:spPr>
      </p:pic>
      <p:sp>
        <p:nvSpPr>
          <p:cNvPr id="18" name="Rettangolo 17"/>
          <p:cNvSpPr/>
          <p:nvPr/>
        </p:nvSpPr>
        <p:spPr>
          <a:xfrm>
            <a:off x="2169294" y="1979548"/>
            <a:ext cx="4680520" cy="369332"/>
          </a:xfrm>
          <a:prstGeom prst="rect">
            <a:avLst/>
          </a:prstGeom>
        </p:spPr>
        <p:txBody>
          <a:bodyPr wrap="square">
            <a:spAutoFit/>
          </a:bodyPr>
          <a:lstStyle/>
          <a:p>
            <a:pPr lvl="0" algn="ctr">
              <a:defRPr/>
            </a:pPr>
            <a:r>
              <a:rPr lang="it-IT" i="1" dirty="0">
                <a:solidFill>
                  <a:prstClr val="black"/>
                </a:solidFill>
              </a:rPr>
              <a:t>D.Lgs. 81/08, art. 2, comma 1, lettera v</a:t>
            </a:r>
            <a:endParaRPr lang="it-IT" i="1" dirty="0">
              <a:solidFill>
                <a:prstClr val="black"/>
              </a:solidFill>
              <a:latin typeface="Arial" panose="020B0604020202020204" pitchFamily="34" charset="0"/>
              <a:cs typeface="Arial" panose="020B0604020202020204" pitchFamily="34" charset="0"/>
            </a:endParaRPr>
          </a:p>
        </p:txBody>
      </p:sp>
      <p:pic>
        <p:nvPicPr>
          <p:cNvPr id="17" name="Immagine 16">
            <a:extLst>
              <a:ext uri="{FF2B5EF4-FFF2-40B4-BE49-F238E27FC236}">
                <a16:creationId xmlns:a16="http://schemas.microsoft.com/office/drawing/2014/main" id="{AE379C66-1B13-48A2-936F-45778DDE2FBB}"/>
              </a:ext>
            </a:extLst>
          </p:cNvPr>
          <p:cNvPicPr>
            <a:picLocks noChangeAspect="1"/>
          </p:cNvPicPr>
          <p:nvPr/>
        </p:nvPicPr>
        <p:blipFill>
          <a:blip r:embed="rId7"/>
          <a:stretch>
            <a:fillRect/>
          </a:stretch>
        </p:blipFill>
        <p:spPr>
          <a:xfrm>
            <a:off x="8607" y="0"/>
            <a:ext cx="561850" cy="604522"/>
          </a:xfrm>
          <a:prstGeom prst="rect">
            <a:avLst/>
          </a:prstGeom>
        </p:spPr>
      </p:pic>
      <p:sp>
        <p:nvSpPr>
          <p:cNvPr id="19" name="CasellaDiTesto 18">
            <a:extLst>
              <a:ext uri="{FF2B5EF4-FFF2-40B4-BE49-F238E27FC236}">
                <a16:creationId xmlns:a16="http://schemas.microsoft.com/office/drawing/2014/main" id="{26D8EC64-8DBC-4C45-9C20-8DF329FF00CA}"/>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20" name="Rettangolo 19">
            <a:extLst>
              <a:ext uri="{FF2B5EF4-FFF2-40B4-BE49-F238E27FC236}">
                <a16:creationId xmlns:a16="http://schemas.microsoft.com/office/drawing/2014/main" id="{BCA4A493-B6FA-4B2B-BDEB-D8B38CD4396F}"/>
              </a:ext>
            </a:extLst>
          </p:cNvPr>
          <p:cNvSpPr/>
          <p:nvPr/>
        </p:nvSpPr>
        <p:spPr>
          <a:xfrm>
            <a:off x="2498279" y="366631"/>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443696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155009" y="624643"/>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sp>
        <p:nvSpPr>
          <p:cNvPr id="2" name="Freccia a destra 1"/>
          <p:cNvSpPr/>
          <p:nvPr/>
        </p:nvSpPr>
        <p:spPr>
          <a:xfrm>
            <a:off x="137306" y="4869160"/>
            <a:ext cx="16683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27024" y="4869160"/>
            <a:ext cx="856545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EEFEFC95-5CC9-4FA4-ADFB-12A58420E792}"/>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A24B56E6-6351-4939-9AEE-F397B30A7573}"/>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F81F9A4C-72F3-4E35-8940-F11AEEF1F0E9}"/>
              </a:ext>
            </a:extLst>
          </p:cNvPr>
          <p:cNvSpPr/>
          <p:nvPr/>
        </p:nvSpPr>
        <p:spPr>
          <a:xfrm>
            <a:off x="2411760" y="35101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39100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79512" y="63913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0" name="Rettangolo 9"/>
          <p:cNvSpPr/>
          <p:nvPr/>
        </p:nvSpPr>
        <p:spPr>
          <a:xfrm>
            <a:off x="612775" y="3379405"/>
            <a:ext cx="7848872" cy="400110"/>
          </a:xfrm>
          <a:prstGeom prst="rect">
            <a:avLst/>
          </a:prstGeom>
        </p:spPr>
        <p:txBody>
          <a:bodyPr wrap="square">
            <a:spAutoFit/>
          </a:bodyPr>
          <a:lstStyle/>
          <a:p>
            <a:pPr lvl="0" algn="ctr"/>
            <a:r>
              <a:rPr lang="it-IT" sz="2000" b="1" u="sng" dirty="0"/>
              <a:t>NORME DI RIFERIMENTO VOLONTARIE PER L’ADOZIONE DI UN SGSL </a:t>
            </a:r>
            <a:endParaRPr lang="it-IT" sz="2000" b="1" u="sng" dirty="0">
              <a:solidFill>
                <a:prstClr val="black"/>
              </a:solidFill>
            </a:endParaRPr>
          </a:p>
        </p:txBody>
      </p:sp>
      <p:sp>
        <p:nvSpPr>
          <p:cNvPr id="11" name="AutoShape 2" descr="INAIL - Istituto Nazionale per l'Assicurazione contro gli Infortuni sul Lavo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2" name="AutoShape 4" descr="INAIL - Istituto Nazionale per l'Assicurazione contro gli Infortuni sul Lavo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3" name="Rettangolo 12"/>
          <p:cNvSpPr/>
          <p:nvPr/>
        </p:nvSpPr>
        <p:spPr>
          <a:xfrm>
            <a:off x="751991" y="1628800"/>
            <a:ext cx="7848872" cy="1338828"/>
          </a:xfrm>
          <a:prstGeom prst="rect">
            <a:avLst/>
          </a:prstGeom>
        </p:spPr>
        <p:txBody>
          <a:bodyPr wrap="square">
            <a:spAutoFit/>
          </a:bodyPr>
          <a:lstStyle/>
          <a:p>
            <a:pPr algn="just">
              <a:lnSpc>
                <a:spcPct val="150000"/>
              </a:lnSpc>
            </a:pPr>
            <a:r>
              <a:rPr lang="it-IT" dirty="0">
                <a:latin typeface="Arial" panose="020B0604020202020204" pitchFamily="34" charset="0"/>
                <a:cs typeface="Arial" panose="020B0604020202020204" pitchFamily="34" charset="0"/>
              </a:rPr>
              <a:t>Sistema organizzativo e procedurale per la tutela della sicurezza e della salute dei lavoratori, adottato volontariamente da un’azienda e strutturato specificatamente per ciascuna realtà produttiva.</a:t>
            </a:r>
            <a:endParaRPr lang="it-IT" b="1" dirty="0">
              <a:solidFill>
                <a:srgbClr val="00B050"/>
              </a:solidFill>
              <a:latin typeface="Arial" panose="020B0604020202020204" pitchFamily="34" charset="0"/>
              <a:cs typeface="Arial" panose="020B0604020202020204" pitchFamily="34" charset="0"/>
            </a:endParaRPr>
          </a:p>
        </p:txBody>
      </p:sp>
      <p:sp>
        <p:nvSpPr>
          <p:cNvPr id="9" name="Rettangolo 8"/>
          <p:cNvSpPr/>
          <p:nvPr/>
        </p:nvSpPr>
        <p:spPr>
          <a:xfrm>
            <a:off x="155575" y="908720"/>
            <a:ext cx="8736905" cy="52322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800" b="1" dirty="0">
                <a:solidFill>
                  <a:schemeClr val="bg1"/>
                </a:solidFill>
              </a:rPr>
              <a:t>Sistema di Gestione della Sicurezza sul Lavoro (SGSL)</a:t>
            </a:r>
            <a:endParaRPr lang="it-IT" sz="2800" dirty="0">
              <a:solidFill>
                <a:schemeClr val="bg1"/>
              </a:solidFill>
            </a:endParaRPr>
          </a:p>
        </p:txBody>
      </p:sp>
      <p:sp>
        <p:nvSpPr>
          <p:cNvPr id="14" name="Rettangolo 13"/>
          <p:cNvSpPr/>
          <p:nvPr/>
        </p:nvSpPr>
        <p:spPr>
          <a:xfrm>
            <a:off x="507058" y="3866712"/>
            <a:ext cx="2871936"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it-IT" b="1" dirty="0"/>
              <a:t>Linee guida UNI-INAIL (2001) </a:t>
            </a:r>
            <a:r>
              <a:rPr lang="it-IT" dirty="0"/>
              <a:t> </a:t>
            </a:r>
          </a:p>
        </p:txBody>
      </p:sp>
      <p:sp>
        <p:nvSpPr>
          <p:cNvPr id="15" name="Rettangolo 14"/>
          <p:cNvSpPr/>
          <p:nvPr/>
        </p:nvSpPr>
        <p:spPr>
          <a:xfrm>
            <a:off x="5937795" y="4834122"/>
            <a:ext cx="2871936"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lvl="0" algn="ctr"/>
            <a:r>
              <a:rPr lang="it-IT" sz="2400" b="1" dirty="0"/>
              <a:t>UNI ISO </a:t>
            </a:r>
          </a:p>
          <a:p>
            <a:pPr lvl="0" algn="ctr"/>
            <a:r>
              <a:rPr lang="it-IT" sz="2400" b="1" dirty="0"/>
              <a:t>45001:2018</a:t>
            </a:r>
            <a:endParaRPr lang="it-IT" sz="2400" b="1" dirty="0">
              <a:solidFill>
                <a:prstClr val="black"/>
              </a:solidFill>
            </a:endParaRPr>
          </a:p>
        </p:txBody>
      </p:sp>
      <p:sp>
        <p:nvSpPr>
          <p:cNvPr id="3" name="Freccia a destra 2"/>
          <p:cNvSpPr/>
          <p:nvPr/>
        </p:nvSpPr>
        <p:spPr>
          <a:xfrm>
            <a:off x="3602087" y="5033597"/>
            <a:ext cx="225814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532854" y="4656255"/>
            <a:ext cx="2846140" cy="10156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it-IT" b="1" dirty="0"/>
              <a:t>18001:2007</a:t>
            </a:r>
            <a:endParaRPr lang="it-IT" dirty="0"/>
          </a:p>
          <a:p>
            <a:pPr algn="just"/>
            <a:r>
              <a:rPr lang="it-IT" sz="1400" dirty="0"/>
              <a:t>il </a:t>
            </a:r>
            <a:r>
              <a:rPr lang="it-IT" sz="1400" dirty="0" err="1"/>
              <a:t>British</a:t>
            </a:r>
            <a:r>
              <a:rPr lang="it-IT" sz="1400" dirty="0"/>
              <a:t> Standard OHSAS (</a:t>
            </a:r>
            <a:r>
              <a:rPr lang="it-IT" sz="1400" dirty="0" err="1"/>
              <a:t>Occupational</a:t>
            </a:r>
            <a:r>
              <a:rPr lang="it-IT" sz="1400" dirty="0"/>
              <a:t> </a:t>
            </a:r>
            <a:r>
              <a:rPr lang="it-IT" sz="1400" dirty="0" err="1"/>
              <a:t>Health</a:t>
            </a:r>
            <a:r>
              <a:rPr lang="it-IT" sz="1400" dirty="0"/>
              <a:t> and </a:t>
            </a:r>
            <a:r>
              <a:rPr lang="it-IT" sz="1400" dirty="0" err="1"/>
              <a:t>Safety</a:t>
            </a:r>
            <a:r>
              <a:rPr lang="it-IT" sz="1400" dirty="0"/>
              <a:t> </a:t>
            </a:r>
            <a:r>
              <a:rPr lang="it-IT" sz="1400" dirty="0" err="1"/>
              <a:t>Assessment</a:t>
            </a:r>
            <a:r>
              <a:rPr lang="it-IT" sz="1400" dirty="0"/>
              <a:t> Series (OHSAS)</a:t>
            </a:r>
            <a:endParaRPr lang="it-IT" sz="1400" b="1" dirty="0"/>
          </a:p>
        </p:txBody>
      </p:sp>
      <p:sp>
        <p:nvSpPr>
          <p:cNvPr id="5" name="Rettangolo 4"/>
          <p:cNvSpPr/>
          <p:nvPr/>
        </p:nvSpPr>
        <p:spPr>
          <a:xfrm>
            <a:off x="3894519" y="4676070"/>
            <a:ext cx="1403974" cy="369332"/>
          </a:xfrm>
          <a:prstGeom prst="rect">
            <a:avLst/>
          </a:prstGeom>
        </p:spPr>
        <p:txBody>
          <a:bodyPr wrap="none">
            <a:spAutoFit/>
          </a:bodyPr>
          <a:lstStyle/>
          <a:p>
            <a:pPr algn="just"/>
            <a:r>
              <a:rPr lang="it-IT" dirty="0"/>
              <a:t>Sostituita da </a:t>
            </a:r>
            <a:endParaRPr lang="it-IT" b="1" dirty="0"/>
          </a:p>
        </p:txBody>
      </p:sp>
      <p:pic>
        <p:nvPicPr>
          <p:cNvPr id="16" name="Immagine 15">
            <a:extLst>
              <a:ext uri="{FF2B5EF4-FFF2-40B4-BE49-F238E27FC236}">
                <a16:creationId xmlns:a16="http://schemas.microsoft.com/office/drawing/2014/main" id="{E869B06D-9492-48E7-87B7-AD7151D12765}"/>
              </a:ext>
            </a:extLst>
          </p:cNvPr>
          <p:cNvPicPr>
            <a:picLocks noChangeAspect="1"/>
          </p:cNvPicPr>
          <p:nvPr/>
        </p:nvPicPr>
        <p:blipFill>
          <a:blip r:embed="rId3"/>
          <a:stretch>
            <a:fillRect/>
          </a:stretch>
        </p:blipFill>
        <p:spPr>
          <a:xfrm>
            <a:off x="8607" y="0"/>
            <a:ext cx="561850" cy="604522"/>
          </a:xfrm>
          <a:prstGeom prst="rect">
            <a:avLst/>
          </a:prstGeom>
        </p:spPr>
      </p:pic>
      <p:sp>
        <p:nvSpPr>
          <p:cNvPr id="17" name="CasellaDiTesto 16">
            <a:extLst>
              <a:ext uri="{FF2B5EF4-FFF2-40B4-BE49-F238E27FC236}">
                <a16:creationId xmlns:a16="http://schemas.microsoft.com/office/drawing/2014/main" id="{1C27196F-CC5C-43EA-B31F-A5F1B2AA5E7B}"/>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8" name="Rettangolo 17">
            <a:extLst>
              <a:ext uri="{FF2B5EF4-FFF2-40B4-BE49-F238E27FC236}">
                <a16:creationId xmlns:a16="http://schemas.microsoft.com/office/drawing/2014/main" id="{C8970757-3728-4ED5-8EC0-9F757CBA8D2D}"/>
              </a:ext>
            </a:extLst>
          </p:cNvPr>
          <p:cNvSpPr/>
          <p:nvPr/>
        </p:nvSpPr>
        <p:spPr>
          <a:xfrm>
            <a:off x="2411760" y="35208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8900380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215516" y="61245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1" name="AutoShape 2" descr="INAIL - Istituto Nazionale per l'Assicurazione contro gli Infortuni sul Lavo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2" name="AutoShape 4" descr="INAIL - Istituto Nazionale per l'Assicurazione contro gli Infortuni sul Lavo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5" name="Rettangolo 14"/>
          <p:cNvSpPr/>
          <p:nvPr/>
        </p:nvSpPr>
        <p:spPr>
          <a:xfrm>
            <a:off x="179512" y="980728"/>
            <a:ext cx="8712968" cy="830997"/>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it-IT" sz="2400" b="1" dirty="0"/>
              <a:t>UNI ISO </a:t>
            </a:r>
          </a:p>
          <a:p>
            <a:pPr lvl="0" algn="ctr"/>
            <a:r>
              <a:rPr lang="it-IT" sz="2400" b="1" dirty="0"/>
              <a:t>45001:2018</a:t>
            </a:r>
            <a:endParaRPr lang="it-IT" sz="2400" b="1" dirty="0">
              <a:solidFill>
                <a:prstClr val="black"/>
              </a:solidFill>
            </a:endParaRPr>
          </a:p>
        </p:txBody>
      </p:sp>
      <p:sp>
        <p:nvSpPr>
          <p:cNvPr id="4" name="Rettangolo 3"/>
          <p:cNvSpPr/>
          <p:nvPr/>
        </p:nvSpPr>
        <p:spPr>
          <a:xfrm>
            <a:off x="179512" y="2060847"/>
            <a:ext cx="8712967" cy="10156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it-IT" sz="2000" b="1" dirty="0">
                <a:solidFill>
                  <a:srgbClr val="0070C0"/>
                </a:solidFill>
              </a:rPr>
              <a:t>Specifica i requisiti del SGSL </a:t>
            </a:r>
            <a:r>
              <a:rPr lang="it-IT" sz="2000" dirty="0">
                <a:solidFill>
                  <a:schemeClr val="tx1"/>
                </a:solidFill>
              </a:rPr>
              <a:t>e fornisce una </a:t>
            </a:r>
            <a:r>
              <a:rPr lang="it-IT" sz="2000" b="1" dirty="0">
                <a:solidFill>
                  <a:srgbClr val="0070C0"/>
                </a:solidFill>
              </a:rPr>
              <a:t>guida per il suo utilizzo</a:t>
            </a:r>
            <a:r>
              <a:rPr lang="it-IT" sz="2000" dirty="0">
                <a:solidFill>
                  <a:schemeClr val="tx1"/>
                </a:solidFill>
              </a:rPr>
              <a:t>, al fine di consentire alle organizzazioni di predisporre luoghi di lavoro sicuri e salubri, prevenendo lesioni e malattie correlate al lavoro</a:t>
            </a:r>
            <a:endParaRPr lang="it-IT" sz="1600" dirty="0">
              <a:solidFill>
                <a:schemeClr val="tx1"/>
              </a:solidFill>
            </a:endParaRPr>
          </a:p>
        </p:txBody>
      </p:sp>
      <p:grpSp>
        <p:nvGrpSpPr>
          <p:cNvPr id="2" name="Gruppo 1"/>
          <p:cNvGrpSpPr/>
          <p:nvPr/>
        </p:nvGrpSpPr>
        <p:grpSpPr>
          <a:xfrm>
            <a:off x="297011" y="3272977"/>
            <a:ext cx="2736304" cy="3298764"/>
            <a:chOff x="5724128" y="3284984"/>
            <a:chExt cx="2736304" cy="3298764"/>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3284984"/>
              <a:ext cx="1973389" cy="24126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7907" y="3780766"/>
              <a:ext cx="1735530" cy="22831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4077072"/>
              <a:ext cx="1944216" cy="2506676"/>
            </a:xfrm>
            <a:prstGeom prst="rect">
              <a:avLst/>
            </a:prstGeom>
            <a:ln w="9525">
              <a:solidFill>
                <a:schemeClr val="bg1">
                  <a:lumMod val="85000"/>
                </a:schemeClr>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grpSp>
      <p:sp>
        <p:nvSpPr>
          <p:cNvPr id="8" name="Rettangolo 7"/>
          <p:cNvSpPr/>
          <p:nvPr/>
        </p:nvSpPr>
        <p:spPr>
          <a:xfrm>
            <a:off x="3923928" y="3987022"/>
            <a:ext cx="4572000" cy="1015663"/>
          </a:xfrm>
          <a:prstGeom prst="rect">
            <a:avLst/>
          </a:prstGeom>
        </p:spPr>
        <p:txBody>
          <a:bodyPr>
            <a:spAutoFit/>
          </a:bodyPr>
          <a:lstStyle/>
          <a:p>
            <a:pPr algn="ctr"/>
            <a:r>
              <a:rPr lang="it-IT" sz="2000" b="1" dirty="0"/>
              <a:t>Guida operativa per l’implementazione di un Sistema di Gestione della Salute e Sicurezza sul Lavoro</a:t>
            </a:r>
          </a:p>
        </p:txBody>
      </p:sp>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1776" y="5060162"/>
            <a:ext cx="2736304" cy="991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ttangolo 15"/>
          <p:cNvSpPr/>
          <p:nvPr/>
        </p:nvSpPr>
        <p:spPr>
          <a:xfrm>
            <a:off x="3505581" y="6243249"/>
            <a:ext cx="5400600" cy="307777"/>
          </a:xfrm>
          <a:prstGeom prst="rect">
            <a:avLst/>
          </a:prstGeom>
        </p:spPr>
        <p:txBody>
          <a:bodyPr wrap="square">
            <a:spAutoFit/>
          </a:bodyPr>
          <a:lstStyle/>
          <a:p>
            <a:r>
              <a:rPr lang="it-IT" sz="1400" u="sng" dirty="0">
                <a:hlinkClick r:id="rId7"/>
              </a:rPr>
              <a:t>http://www.ecolavservice.com/cgi-bin/allegati/INAIL_Guida_SGSL.pdf</a:t>
            </a:r>
            <a:endParaRPr lang="it-IT" sz="1400" dirty="0"/>
          </a:p>
        </p:txBody>
      </p:sp>
      <p:pic>
        <p:nvPicPr>
          <p:cNvPr id="14" name="Immagine 13">
            <a:extLst>
              <a:ext uri="{FF2B5EF4-FFF2-40B4-BE49-F238E27FC236}">
                <a16:creationId xmlns:a16="http://schemas.microsoft.com/office/drawing/2014/main" id="{7E3FE9B9-5B57-4995-B923-AF980CB11376}"/>
              </a:ext>
            </a:extLst>
          </p:cNvPr>
          <p:cNvPicPr>
            <a:picLocks noChangeAspect="1"/>
          </p:cNvPicPr>
          <p:nvPr/>
        </p:nvPicPr>
        <p:blipFill>
          <a:blip r:embed="rId8"/>
          <a:stretch>
            <a:fillRect/>
          </a:stretch>
        </p:blipFill>
        <p:spPr>
          <a:xfrm>
            <a:off x="8607" y="0"/>
            <a:ext cx="561850" cy="604522"/>
          </a:xfrm>
          <a:prstGeom prst="rect">
            <a:avLst/>
          </a:prstGeom>
        </p:spPr>
      </p:pic>
      <p:sp>
        <p:nvSpPr>
          <p:cNvPr id="17" name="CasellaDiTesto 16">
            <a:extLst>
              <a:ext uri="{FF2B5EF4-FFF2-40B4-BE49-F238E27FC236}">
                <a16:creationId xmlns:a16="http://schemas.microsoft.com/office/drawing/2014/main" id="{6CCD8E04-2062-4A8A-BC52-64D9C415E2C1}"/>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8" name="Rettangolo 17">
            <a:extLst>
              <a:ext uri="{FF2B5EF4-FFF2-40B4-BE49-F238E27FC236}">
                <a16:creationId xmlns:a16="http://schemas.microsoft.com/office/drawing/2014/main" id="{B86A7244-D066-4FE1-B8AE-6899FED5D52D}"/>
              </a:ext>
            </a:extLst>
          </p:cNvPr>
          <p:cNvSpPr/>
          <p:nvPr/>
        </p:nvSpPr>
        <p:spPr>
          <a:xfrm>
            <a:off x="2486320" y="326851"/>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789201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84583" y="597395"/>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1" name="AutoShape 2" descr="INAIL - Istituto Nazionale per l'Assicurazione contro gli Infortuni sul Lavo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2" name="AutoShape 4" descr="INAIL - Istituto Nazionale per l'Assicurazione contro gli Infortuni sul Lavo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5" name="Rettangolo 14"/>
          <p:cNvSpPr/>
          <p:nvPr/>
        </p:nvSpPr>
        <p:spPr>
          <a:xfrm>
            <a:off x="179512" y="980728"/>
            <a:ext cx="8712968" cy="830997"/>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it-IT" sz="2400" b="1" dirty="0"/>
              <a:t>UNI ISO </a:t>
            </a:r>
          </a:p>
          <a:p>
            <a:pPr lvl="0" algn="ctr"/>
            <a:r>
              <a:rPr lang="it-IT" sz="2400" b="1" dirty="0"/>
              <a:t>45001:2018</a:t>
            </a:r>
            <a:endParaRPr lang="it-IT" sz="2400" b="1" dirty="0">
              <a:solidFill>
                <a:prstClr val="black"/>
              </a:solidFill>
            </a:endParaRPr>
          </a:p>
        </p:txBody>
      </p:sp>
      <p:sp>
        <p:nvSpPr>
          <p:cNvPr id="3" name="Rettangolo 2"/>
          <p:cNvSpPr/>
          <p:nvPr/>
        </p:nvSpPr>
        <p:spPr>
          <a:xfrm>
            <a:off x="155575" y="2492896"/>
            <a:ext cx="8736905" cy="3416320"/>
          </a:xfrm>
          <a:prstGeom prst="rect">
            <a:avLst/>
          </a:prstGeom>
        </p:spPr>
        <p:txBody>
          <a:bodyPr wrap="square">
            <a:spAutoFit/>
          </a:bodyPr>
          <a:lstStyle/>
          <a:p>
            <a:pPr marL="285750" indent="-285750" algn="just">
              <a:buFont typeface="Wingdings" panose="05000000000000000000" pitchFamily="2" charset="2"/>
              <a:buChar char="Ø"/>
            </a:pPr>
            <a:r>
              <a:rPr lang="it-IT" b="1" dirty="0">
                <a:solidFill>
                  <a:srgbClr val="0000FF"/>
                </a:solidFill>
              </a:rPr>
              <a:t>identificare i rischi connessi ai propri processi produttivi</a:t>
            </a:r>
            <a:r>
              <a:rPr lang="it-IT" dirty="0"/>
              <a:t>, nonché definire i compiti e le responsabilità di ciascuno;</a:t>
            </a:r>
          </a:p>
          <a:p>
            <a:pPr marL="285750" indent="-285750" algn="just">
              <a:buFont typeface="Wingdings" panose="05000000000000000000" pitchFamily="2" charset="2"/>
              <a:buChar char="Ø"/>
            </a:pPr>
            <a:r>
              <a:rPr lang="it-IT" b="1" dirty="0">
                <a:solidFill>
                  <a:srgbClr val="0000FF"/>
                </a:solidFill>
              </a:rPr>
              <a:t>eliminare o minimizzare i rischi </a:t>
            </a:r>
            <a:r>
              <a:rPr lang="it-IT" dirty="0"/>
              <a:t>per il personale dipendente e/o per qualsiasi altro soggetto coinvolto nelle attività produttive (si parla infatti di “rischio accettabile”);</a:t>
            </a:r>
          </a:p>
          <a:p>
            <a:pPr marL="285750" indent="-285750" algn="just">
              <a:buFont typeface="Wingdings" panose="05000000000000000000" pitchFamily="2" charset="2"/>
              <a:buChar char="Ø"/>
            </a:pPr>
            <a:r>
              <a:rPr lang="it-IT" dirty="0"/>
              <a:t>definire una </a:t>
            </a:r>
            <a:r>
              <a:rPr lang="it-IT" b="1" dirty="0">
                <a:solidFill>
                  <a:srgbClr val="0000FF"/>
                </a:solidFill>
              </a:rPr>
              <a:t>politica e degli obiettivi per la salute e la sicurezza</a:t>
            </a:r>
            <a:r>
              <a:rPr lang="it-IT" dirty="0"/>
              <a:t>, nonché la definizione di un </a:t>
            </a:r>
            <a:r>
              <a:rPr lang="it-IT" b="1" dirty="0">
                <a:solidFill>
                  <a:srgbClr val="0000FF"/>
                </a:solidFill>
              </a:rPr>
              <a:t>approccio sistematico e preordinato alla gestione delle emergenze </a:t>
            </a:r>
            <a:r>
              <a:rPr lang="it-IT" dirty="0"/>
              <a:t>derivanti da incidenti ed infortuni;</a:t>
            </a:r>
          </a:p>
          <a:p>
            <a:pPr marL="285750" indent="-285750" algn="just">
              <a:buFont typeface="Wingdings" panose="05000000000000000000" pitchFamily="2" charset="2"/>
              <a:buChar char="Ø"/>
            </a:pPr>
            <a:r>
              <a:rPr lang="it-IT" dirty="0"/>
              <a:t>dotarsi di uno strumento che consenta agevolmente la </a:t>
            </a:r>
            <a:r>
              <a:rPr lang="it-IT" b="1" dirty="0">
                <a:solidFill>
                  <a:srgbClr val="0000FF"/>
                </a:solidFill>
              </a:rPr>
              <a:t>verifica continua della conformità legislativa </a:t>
            </a:r>
            <a:r>
              <a:rPr lang="it-IT" dirty="0"/>
              <a:t>per ciò che concerne la salute e la sicurezza sui luoghi di lavoro;</a:t>
            </a:r>
          </a:p>
          <a:p>
            <a:pPr marL="285750" indent="-285750" algn="just">
              <a:buFont typeface="Wingdings" panose="05000000000000000000" pitchFamily="2" charset="2"/>
              <a:buChar char="Ø"/>
            </a:pPr>
            <a:r>
              <a:rPr lang="it-IT" dirty="0"/>
              <a:t>implementare e monitorare i risultati dei propri processi avviando un </a:t>
            </a:r>
            <a:r>
              <a:rPr lang="it-IT" b="1" dirty="0">
                <a:solidFill>
                  <a:srgbClr val="0000FF"/>
                </a:solidFill>
              </a:rPr>
              <a:t>virtuoso</a:t>
            </a:r>
            <a:r>
              <a:rPr lang="it-IT" dirty="0"/>
              <a:t> processo di </a:t>
            </a:r>
            <a:r>
              <a:rPr lang="it-IT" b="1" dirty="0">
                <a:solidFill>
                  <a:srgbClr val="0000FF"/>
                </a:solidFill>
              </a:rPr>
              <a:t>miglioramento</a:t>
            </a:r>
            <a:r>
              <a:rPr lang="it-IT" dirty="0"/>
              <a:t> degli stessi;</a:t>
            </a:r>
          </a:p>
          <a:p>
            <a:pPr marL="285750" indent="-285750" algn="just">
              <a:buFont typeface="Wingdings" panose="05000000000000000000" pitchFamily="2" charset="2"/>
              <a:buChar char="Ø"/>
            </a:pPr>
            <a:r>
              <a:rPr lang="it-IT" dirty="0"/>
              <a:t>migliorare il clima delle relazioni personali tra i vari soggetti e livelli dell’organizzazione.</a:t>
            </a:r>
          </a:p>
        </p:txBody>
      </p:sp>
      <p:sp>
        <p:nvSpPr>
          <p:cNvPr id="5" name="Rettangolo 4"/>
          <p:cNvSpPr/>
          <p:nvPr/>
        </p:nvSpPr>
        <p:spPr>
          <a:xfrm>
            <a:off x="2102520" y="2080936"/>
            <a:ext cx="4680520" cy="369332"/>
          </a:xfrm>
          <a:prstGeom prst="rect">
            <a:avLst/>
          </a:prstGeom>
        </p:spPr>
        <p:txBody>
          <a:bodyPr wrap="square">
            <a:spAutoFit/>
          </a:bodyPr>
          <a:lstStyle/>
          <a:p>
            <a:pPr lvl="0" algn="ctr"/>
            <a:r>
              <a:rPr lang="it-IT" b="1" dirty="0">
                <a:solidFill>
                  <a:prstClr val="black"/>
                </a:solidFill>
              </a:rPr>
              <a:t>L’ADOZIONE DI UN SGSL CONSENTE DI </a:t>
            </a:r>
          </a:p>
        </p:txBody>
      </p:sp>
      <p:pic>
        <p:nvPicPr>
          <p:cNvPr id="8" name="Immagine 7">
            <a:extLst>
              <a:ext uri="{FF2B5EF4-FFF2-40B4-BE49-F238E27FC236}">
                <a16:creationId xmlns:a16="http://schemas.microsoft.com/office/drawing/2014/main" id="{B4A959DD-3538-47A1-8BAA-82D0A14BB6E0}"/>
              </a:ext>
            </a:extLst>
          </p:cNvPr>
          <p:cNvPicPr>
            <a:picLocks noChangeAspect="1"/>
          </p:cNvPicPr>
          <p:nvPr/>
        </p:nvPicPr>
        <p:blipFill>
          <a:blip r:embed="rId3"/>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78CD6044-6279-4663-8674-D8D8E233869F}"/>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F8B147B3-81DE-4A0F-B032-D86703D64A81}"/>
              </a:ext>
            </a:extLst>
          </p:cNvPr>
          <p:cNvSpPr/>
          <p:nvPr/>
        </p:nvSpPr>
        <p:spPr>
          <a:xfrm>
            <a:off x="2380988" y="37965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675802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79512" y="61008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5" name="Rettangolo 14"/>
          <p:cNvSpPr/>
          <p:nvPr/>
        </p:nvSpPr>
        <p:spPr>
          <a:xfrm>
            <a:off x="179512" y="980728"/>
            <a:ext cx="8712968" cy="830997"/>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it-IT" sz="2400" b="1" dirty="0"/>
              <a:t>UNI ISO </a:t>
            </a:r>
          </a:p>
          <a:p>
            <a:pPr lvl="0" algn="ctr"/>
            <a:r>
              <a:rPr lang="it-IT" sz="2400" b="1" dirty="0"/>
              <a:t>45001:2018</a:t>
            </a:r>
            <a:endParaRPr lang="it-IT" sz="2400" b="1" dirty="0">
              <a:solidFill>
                <a:prstClr val="black"/>
              </a:solidFill>
            </a:endParaRPr>
          </a:p>
        </p:txBody>
      </p:sp>
      <p:sp>
        <p:nvSpPr>
          <p:cNvPr id="3" name="Rettangolo 2"/>
          <p:cNvSpPr/>
          <p:nvPr/>
        </p:nvSpPr>
        <p:spPr>
          <a:xfrm>
            <a:off x="179512" y="2132856"/>
            <a:ext cx="8736905" cy="2862322"/>
          </a:xfrm>
          <a:prstGeom prst="rect">
            <a:avLst/>
          </a:prstGeom>
        </p:spPr>
        <p:txBody>
          <a:bodyPr wrap="square">
            <a:spAutoFit/>
          </a:bodyPr>
          <a:lstStyle/>
          <a:p>
            <a:pPr marL="285750" indent="-285750">
              <a:buFont typeface="Arial" panose="020B0604020202020204" pitchFamily="34" charset="0"/>
              <a:buChar char="•"/>
            </a:pPr>
            <a:r>
              <a:rPr lang="it-IT" b="1" dirty="0">
                <a:solidFill>
                  <a:srgbClr val="0070C0"/>
                </a:solidFill>
              </a:rPr>
              <a:t>migliorare l’immagine aziendale </a:t>
            </a:r>
            <a:r>
              <a:rPr lang="it-IT" dirty="0"/>
              <a:t>verso gli stakeholders (clienti, dipendenti, collaboratori, proprietà, ecc.);</a:t>
            </a:r>
          </a:p>
          <a:p>
            <a:pPr marL="285750" indent="-285750">
              <a:buFont typeface="Arial" panose="020B0604020202020204" pitchFamily="34" charset="0"/>
              <a:buChar char="•"/>
            </a:pPr>
            <a:r>
              <a:rPr lang="it-IT" dirty="0"/>
              <a:t>la possibilità di tenere sotto controllo lo stato di conformità alle prescrizioni legislative, garantendone in continuo l’ottemperanza;</a:t>
            </a:r>
          </a:p>
          <a:p>
            <a:pPr marL="285750" indent="-285750">
              <a:buFont typeface="Arial" panose="020B0604020202020204" pitchFamily="34" charset="0"/>
              <a:buChar char="•"/>
            </a:pPr>
            <a:r>
              <a:rPr lang="it-IT" dirty="0"/>
              <a:t>possibilità di </a:t>
            </a:r>
            <a:r>
              <a:rPr lang="it-IT" b="1" dirty="0">
                <a:solidFill>
                  <a:srgbClr val="0070C0"/>
                </a:solidFill>
              </a:rPr>
              <a:t>usufruire di consistenti riduzioni degli oneri per l’assicurazione contro gli infortuni sul lavoro</a:t>
            </a:r>
            <a:r>
              <a:rPr lang="it-IT" dirty="0"/>
              <a:t>;</a:t>
            </a:r>
          </a:p>
          <a:p>
            <a:pPr marL="285750" indent="-285750">
              <a:buFont typeface="Arial" panose="020B0604020202020204" pitchFamily="34" charset="0"/>
              <a:buChar char="•"/>
            </a:pPr>
            <a:r>
              <a:rPr lang="it-IT" dirty="0"/>
              <a:t>possibilità di accedere ad importanti </a:t>
            </a:r>
            <a:r>
              <a:rPr lang="it-IT" b="1" dirty="0">
                <a:solidFill>
                  <a:srgbClr val="0070C0"/>
                </a:solidFill>
              </a:rPr>
              <a:t>agevolazioni di carattere finanziario </a:t>
            </a:r>
            <a:r>
              <a:rPr lang="it-IT" dirty="0"/>
              <a:t>o più semplicemente di usufruire di semplificazioni amministrative;</a:t>
            </a:r>
          </a:p>
          <a:p>
            <a:pPr marL="285750" indent="-285750">
              <a:buFont typeface="Arial" panose="020B0604020202020204" pitchFamily="34" charset="0"/>
              <a:buChar char="•"/>
            </a:pPr>
            <a:r>
              <a:rPr lang="it-IT" b="1" dirty="0">
                <a:solidFill>
                  <a:srgbClr val="0070C0"/>
                </a:solidFill>
              </a:rPr>
              <a:t>salvaguardare il patrimonio aziendale</a:t>
            </a:r>
            <a:r>
              <a:rPr lang="it-IT" dirty="0"/>
              <a:t>.</a:t>
            </a:r>
          </a:p>
          <a:p>
            <a:pPr marL="285750" indent="-285750">
              <a:buFont typeface="Arial" panose="020B0604020202020204" pitchFamily="34" charset="0"/>
              <a:buChar char="•"/>
            </a:pPr>
            <a:endParaRPr lang="it-IT" dirty="0"/>
          </a:p>
        </p:txBody>
      </p:sp>
      <p:sp>
        <p:nvSpPr>
          <p:cNvPr id="7" name="Rettangolo 6"/>
          <p:cNvSpPr/>
          <p:nvPr/>
        </p:nvSpPr>
        <p:spPr>
          <a:xfrm>
            <a:off x="2102520" y="1907540"/>
            <a:ext cx="4680520" cy="369332"/>
          </a:xfrm>
          <a:prstGeom prst="rect">
            <a:avLst/>
          </a:prstGeom>
        </p:spPr>
        <p:txBody>
          <a:bodyPr wrap="square">
            <a:spAutoFit/>
          </a:bodyPr>
          <a:lstStyle/>
          <a:p>
            <a:pPr lvl="0" algn="ctr"/>
            <a:r>
              <a:rPr lang="it-IT" b="1" dirty="0">
                <a:solidFill>
                  <a:prstClr val="black"/>
                </a:solidFill>
              </a:rPr>
              <a:t>ULTERIORI VANTAGGI</a:t>
            </a:r>
          </a:p>
        </p:txBody>
      </p:sp>
      <p:sp>
        <p:nvSpPr>
          <p:cNvPr id="8" name="Rettangolo arrotondato 7"/>
          <p:cNvSpPr/>
          <p:nvPr/>
        </p:nvSpPr>
        <p:spPr>
          <a:xfrm>
            <a:off x="233015" y="5312590"/>
            <a:ext cx="2871936" cy="919401"/>
          </a:xfrm>
          <a:prstGeom prst="roundRect">
            <a:avLst>
              <a:gd name="adj" fmla="val 23754"/>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r>
              <a:rPr lang="it-IT" sz="2400" b="1" dirty="0"/>
              <a:t>Art. 30</a:t>
            </a:r>
          </a:p>
          <a:p>
            <a:pPr lvl="0" algn="ctr"/>
            <a:r>
              <a:rPr lang="it-IT" sz="2400" b="1" dirty="0"/>
              <a:t>D.Lgs. 81/08</a:t>
            </a:r>
            <a:endParaRPr lang="it-IT" sz="2400" b="1" dirty="0">
              <a:solidFill>
                <a:prstClr val="black"/>
              </a:solidFill>
            </a:endParaRPr>
          </a:p>
        </p:txBody>
      </p:sp>
      <p:sp>
        <p:nvSpPr>
          <p:cNvPr id="9" name="Freccia a destra 8"/>
          <p:cNvSpPr/>
          <p:nvPr/>
        </p:nvSpPr>
        <p:spPr>
          <a:xfrm>
            <a:off x="3289846" y="5412326"/>
            <a:ext cx="970260" cy="6315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4379069" y="4707770"/>
            <a:ext cx="4572000" cy="2062103"/>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algn="just"/>
            <a:r>
              <a:rPr lang="it-IT" sz="1600" dirty="0"/>
              <a:t>Se l’azienda dimostra di aver adottato ed applicato efficacemente un modello di organizzazione e di gestione, questa viene </a:t>
            </a:r>
            <a:r>
              <a:rPr lang="it-IT" sz="1600" b="1" u="sng" dirty="0">
                <a:solidFill>
                  <a:srgbClr val="0000FF"/>
                </a:solidFill>
              </a:rPr>
              <a:t>sollevata dalla responsabilità amministrativa in caso di reato presupposto </a:t>
            </a:r>
            <a:r>
              <a:rPr lang="it-IT" sz="1600" dirty="0"/>
              <a:t>(omicidio colposo e lesioni personali colpose gravi o gravissime, commessi con violazione delle norme antinfortunistiche e sulla tutela dell’igiene e della salute sul lavoro secondo il D.Lgs. 231/2001).</a:t>
            </a:r>
          </a:p>
        </p:txBody>
      </p:sp>
      <p:pic>
        <p:nvPicPr>
          <p:cNvPr id="10" name="Immagine 9">
            <a:extLst>
              <a:ext uri="{FF2B5EF4-FFF2-40B4-BE49-F238E27FC236}">
                <a16:creationId xmlns:a16="http://schemas.microsoft.com/office/drawing/2014/main" id="{4501716A-E9A7-44E5-882C-B913EBD12F79}"/>
              </a:ext>
            </a:extLst>
          </p:cNvPr>
          <p:cNvPicPr>
            <a:picLocks noChangeAspect="1"/>
          </p:cNvPicPr>
          <p:nvPr/>
        </p:nvPicPr>
        <p:blipFill>
          <a:blip r:embed="rId3"/>
          <a:stretch>
            <a:fillRect/>
          </a:stretch>
        </p:blipFill>
        <p:spPr>
          <a:xfrm>
            <a:off x="8607" y="0"/>
            <a:ext cx="561850" cy="604522"/>
          </a:xfrm>
          <a:prstGeom prst="rect">
            <a:avLst/>
          </a:prstGeom>
        </p:spPr>
      </p:pic>
      <p:sp>
        <p:nvSpPr>
          <p:cNvPr id="11" name="CasellaDiTesto 10">
            <a:extLst>
              <a:ext uri="{FF2B5EF4-FFF2-40B4-BE49-F238E27FC236}">
                <a16:creationId xmlns:a16="http://schemas.microsoft.com/office/drawing/2014/main" id="{490301FE-60C2-4CAA-B1EF-9D486F78F057}"/>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AEC0791F-B235-4F49-A1FB-5E53E59A57AC}"/>
              </a:ext>
            </a:extLst>
          </p:cNvPr>
          <p:cNvSpPr/>
          <p:nvPr/>
        </p:nvSpPr>
        <p:spPr>
          <a:xfrm>
            <a:off x="2373614" y="36739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485149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pic>
        <p:nvPicPr>
          <p:cNvPr id="2052" name="Picture 4" descr="Check list autovalutazione SGSL Micromprese - Certifico Sr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298" y="1628800"/>
            <a:ext cx="3410904" cy="48203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a:spLocks noChangeArrowheads="1"/>
          </p:cNvSpPr>
          <p:nvPr/>
        </p:nvSpPr>
        <p:spPr bwMode="auto">
          <a:xfrm flipV="1">
            <a:off x="171875" y="58945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5" name="Rettangolo 14"/>
          <p:cNvSpPr/>
          <p:nvPr/>
        </p:nvSpPr>
        <p:spPr>
          <a:xfrm>
            <a:off x="175121" y="980727"/>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it-IT" sz="2400" b="1" dirty="0"/>
              <a:t>SGSL PER LE MICROIMPRESE</a:t>
            </a:r>
            <a:endParaRPr lang="it-IT" sz="2400" b="1" dirty="0">
              <a:solidFill>
                <a:prstClr val="black"/>
              </a:solidFill>
            </a:endParaRPr>
          </a:p>
        </p:txBody>
      </p:sp>
      <p:pic>
        <p:nvPicPr>
          <p:cNvPr id="2050" name="Picture 2" descr="La Norma Di Iso 45001 Ha Certificato La Rosetta - Sanità E Sicurezza  Illustrazione Vettoriale - Illustrazione di norma, qualità: 7935384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96336" y="729361"/>
            <a:ext cx="1431688" cy="1431688"/>
          </a:xfrm>
          <a:prstGeom prst="rect">
            <a:avLst/>
          </a:prstGeom>
          <a:noFill/>
          <a:extLst>
            <a:ext uri="{909E8E84-426E-40DD-AFC4-6F175D3DCCD1}">
              <a14:hiddenFill xmlns:a14="http://schemas.microsoft.com/office/drawing/2010/main">
                <a:solidFill>
                  <a:srgbClr val="FFFFFF"/>
                </a:solidFill>
              </a14:hiddenFill>
            </a:ext>
          </a:extLst>
        </p:spPr>
      </p:pic>
      <p:sp>
        <p:nvSpPr>
          <p:cNvPr id="14" name="Rettangolo arrotondato 13"/>
          <p:cNvSpPr/>
          <p:nvPr/>
        </p:nvSpPr>
        <p:spPr>
          <a:xfrm>
            <a:off x="4729460" y="2995348"/>
            <a:ext cx="3456384" cy="1316415"/>
          </a:xfrm>
          <a:prstGeom prst="roundRect">
            <a:avLst>
              <a:gd name="adj" fmla="val 15813"/>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r>
              <a:rPr lang="it-IT" sz="2400" b="1" dirty="0" err="1"/>
              <a:t>Checklist</a:t>
            </a:r>
            <a:r>
              <a:rPr lang="it-IT" sz="2400" b="1" dirty="0"/>
              <a:t> di autovalutazione</a:t>
            </a:r>
          </a:p>
          <a:p>
            <a:pPr lvl="0" algn="ctr"/>
            <a:r>
              <a:rPr lang="it-IT" sz="2400" b="1" dirty="0">
                <a:solidFill>
                  <a:prstClr val="black"/>
                </a:solidFill>
              </a:rPr>
              <a:t>implementazione SGSL</a:t>
            </a:r>
          </a:p>
        </p:txBody>
      </p:sp>
      <p:pic>
        <p:nvPicPr>
          <p:cNvPr id="7" name="Immagine 6">
            <a:extLst>
              <a:ext uri="{FF2B5EF4-FFF2-40B4-BE49-F238E27FC236}">
                <a16:creationId xmlns:a16="http://schemas.microsoft.com/office/drawing/2014/main" id="{D946783E-75D2-471F-8416-871C2EE412B8}"/>
              </a:ext>
            </a:extLst>
          </p:cNvPr>
          <p:cNvPicPr>
            <a:picLocks noChangeAspect="1"/>
          </p:cNvPicPr>
          <p:nvPr/>
        </p:nvPicPr>
        <p:blipFill>
          <a:blip r:embed="rId5"/>
          <a:stretch>
            <a:fillRect/>
          </a:stretch>
        </p:blipFill>
        <p:spPr>
          <a:xfrm>
            <a:off x="8607" y="0"/>
            <a:ext cx="561850" cy="604522"/>
          </a:xfrm>
          <a:prstGeom prst="rect">
            <a:avLst/>
          </a:prstGeom>
        </p:spPr>
      </p:pic>
      <p:sp>
        <p:nvSpPr>
          <p:cNvPr id="8" name="CasellaDiTesto 7">
            <a:extLst>
              <a:ext uri="{FF2B5EF4-FFF2-40B4-BE49-F238E27FC236}">
                <a16:creationId xmlns:a16="http://schemas.microsoft.com/office/drawing/2014/main" id="{61D68AE5-34FF-4BDD-B7F5-06341E3AE9A4}"/>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9" name="Rettangolo 8">
            <a:extLst>
              <a:ext uri="{FF2B5EF4-FFF2-40B4-BE49-F238E27FC236}">
                <a16:creationId xmlns:a16="http://schemas.microsoft.com/office/drawing/2014/main" id="{0268A7CA-CDA5-4389-B692-5F36B18CB5E7}"/>
              </a:ext>
            </a:extLst>
          </p:cNvPr>
          <p:cNvSpPr/>
          <p:nvPr/>
        </p:nvSpPr>
        <p:spPr>
          <a:xfrm>
            <a:off x="2416451" y="36472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2071561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flipV="1">
            <a:off x="155575" y="58900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1" name="AutoShape 2" descr="INAIL - Istituto Nazionale per l'Assicurazione contro gli Infortuni sul Lavo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2" name="AutoShape 4" descr="INAIL - Istituto Nazionale per l'Assicurazione contro gli Infortuni sul Lavo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5" name="Rettangolo 14"/>
          <p:cNvSpPr/>
          <p:nvPr/>
        </p:nvSpPr>
        <p:spPr>
          <a:xfrm>
            <a:off x="175121" y="980727"/>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lvl="0" algn="ctr"/>
            <a:r>
              <a:rPr lang="it-IT" sz="2400" b="1" dirty="0"/>
              <a:t>SGSL PER LE MICROIMPRESE</a:t>
            </a:r>
            <a:endParaRPr lang="it-IT" sz="2400" b="1" dirty="0">
              <a:solidFill>
                <a:prstClr val="black"/>
              </a:solidFill>
            </a:endParaRPr>
          </a:p>
        </p:txBody>
      </p:sp>
      <p:pic>
        <p:nvPicPr>
          <p:cNvPr id="2050" name="Picture 2" descr="La Norma Di Iso 45001 Ha Certificato La Rosetta - Sanità E Sicurezza  Illustrazione Vettoriale - Illustrazione di norma, qualità: 7935384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96336" y="729361"/>
            <a:ext cx="1431688" cy="1431688"/>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9"/>
          <p:cNvPicPr/>
          <p:nvPr/>
        </p:nvPicPr>
        <p:blipFill>
          <a:blip r:embed="rId4"/>
          <a:stretch>
            <a:fillRect/>
          </a:stretch>
        </p:blipFill>
        <p:spPr>
          <a:xfrm>
            <a:off x="2915816" y="2492896"/>
            <a:ext cx="5645785" cy="3943985"/>
          </a:xfrm>
          <a:prstGeom prst="rect">
            <a:avLst/>
          </a:prstGeom>
          <a:ln>
            <a:solidFill>
              <a:schemeClr val="bg1">
                <a:lumMod val="85000"/>
              </a:schemeClr>
            </a:solidFill>
          </a:ln>
          <a:effectLst>
            <a:outerShdw blurRad="292100" dist="139700" dir="2700000" algn="tl" rotWithShape="0">
              <a:srgbClr val="333333">
                <a:alpha val="65000"/>
              </a:srgbClr>
            </a:outerShdw>
          </a:effectLst>
        </p:spPr>
      </p:pic>
      <p:pic>
        <p:nvPicPr>
          <p:cNvPr id="13" name="Immagine 12"/>
          <p:cNvPicPr/>
          <p:nvPr/>
        </p:nvPicPr>
        <p:blipFill>
          <a:blip r:embed="rId5"/>
          <a:stretch>
            <a:fillRect/>
          </a:stretch>
        </p:blipFill>
        <p:spPr>
          <a:xfrm>
            <a:off x="179512" y="1844824"/>
            <a:ext cx="5840223" cy="3329433"/>
          </a:xfrm>
          <a:prstGeom prst="rect">
            <a:avLst/>
          </a:prstGeom>
          <a:ln>
            <a:solidFill>
              <a:schemeClr val="bg1">
                <a:lumMod val="85000"/>
              </a:schemeClr>
            </a:solidFill>
          </a:ln>
          <a:effectLst>
            <a:outerShdw blurRad="292100" dist="139700" dir="2700000" algn="tl" rotWithShape="0">
              <a:srgbClr val="333333">
                <a:alpha val="65000"/>
              </a:srgbClr>
            </a:outerShdw>
          </a:effectLst>
        </p:spPr>
      </p:pic>
      <p:pic>
        <p:nvPicPr>
          <p:cNvPr id="9" name="Immagine 8">
            <a:extLst>
              <a:ext uri="{FF2B5EF4-FFF2-40B4-BE49-F238E27FC236}">
                <a16:creationId xmlns:a16="http://schemas.microsoft.com/office/drawing/2014/main" id="{868BF948-34C0-483E-B6F7-F4C235692638}"/>
              </a:ext>
            </a:extLst>
          </p:cNvPr>
          <p:cNvPicPr>
            <a:picLocks noChangeAspect="1"/>
          </p:cNvPicPr>
          <p:nvPr/>
        </p:nvPicPr>
        <p:blipFill>
          <a:blip r:embed="rId6"/>
          <a:stretch>
            <a:fillRect/>
          </a:stretch>
        </p:blipFill>
        <p:spPr>
          <a:xfrm>
            <a:off x="8607" y="0"/>
            <a:ext cx="561850" cy="604522"/>
          </a:xfrm>
          <a:prstGeom prst="rect">
            <a:avLst/>
          </a:prstGeom>
        </p:spPr>
      </p:pic>
      <p:sp>
        <p:nvSpPr>
          <p:cNvPr id="14" name="CasellaDiTesto 13">
            <a:extLst>
              <a:ext uri="{FF2B5EF4-FFF2-40B4-BE49-F238E27FC236}">
                <a16:creationId xmlns:a16="http://schemas.microsoft.com/office/drawing/2014/main" id="{D003DD6B-9769-4A3D-B905-8E5ED98891E0}"/>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6" name="Rettangolo 15">
            <a:extLst>
              <a:ext uri="{FF2B5EF4-FFF2-40B4-BE49-F238E27FC236}">
                <a16:creationId xmlns:a16="http://schemas.microsoft.com/office/drawing/2014/main" id="{F09DAF88-7FB6-441A-8B15-50E02FD3336E}"/>
              </a:ext>
            </a:extLst>
          </p:cNvPr>
          <p:cNvSpPr/>
          <p:nvPr/>
        </p:nvSpPr>
        <p:spPr>
          <a:xfrm>
            <a:off x="2416451" y="362851"/>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78182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164949" y="58945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sp>
        <p:nvSpPr>
          <p:cNvPr id="2" name="Freccia a destra 1"/>
          <p:cNvSpPr/>
          <p:nvPr/>
        </p:nvSpPr>
        <p:spPr>
          <a:xfrm>
            <a:off x="137306" y="5229200"/>
            <a:ext cx="16683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33662" y="5229200"/>
            <a:ext cx="8558818"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7E01CBB3-A1B4-4EE0-A8D3-C1F4B3226FCE}"/>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F26C7803-6675-4809-8155-632E432867D6}"/>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9EFCB905-D8E8-496E-A648-AAC927165A92}"/>
              </a:ext>
            </a:extLst>
          </p:cNvPr>
          <p:cNvSpPr/>
          <p:nvPr/>
        </p:nvSpPr>
        <p:spPr>
          <a:xfrm>
            <a:off x="2422686" y="36243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39100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35496" y="862409"/>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154035" y="612104"/>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8" name="Rettangolo 7"/>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n.1907/2006, REACH </a:t>
            </a: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1" name="Rettangolo 10"/>
          <p:cNvSpPr/>
          <p:nvPr/>
        </p:nvSpPr>
        <p:spPr>
          <a:xfrm>
            <a:off x="462035" y="3493457"/>
            <a:ext cx="8091115" cy="1015663"/>
          </a:xfrm>
          <a:prstGeom prst="rect">
            <a:avLst/>
          </a:prstGeom>
        </p:spPr>
        <p:txBody>
          <a:bodyPr wrap="square">
            <a:spAutoFit/>
          </a:bodyPr>
          <a:lstStyle/>
          <a:p>
            <a:pPr algn="just"/>
            <a:r>
              <a:rPr lang="it-IT" sz="2000" dirty="0"/>
              <a:t>Normativa integrata per la registrazione, valutazione e autorizzazione delle sostanze chimiche, che mira ad assicurare un maggiore livello di protezione della salute umana e dell'ambiente</a:t>
            </a:r>
          </a:p>
        </p:txBody>
      </p:sp>
      <p:sp>
        <p:nvSpPr>
          <p:cNvPr id="12" name="Rettangolo 11"/>
          <p:cNvSpPr/>
          <p:nvPr/>
        </p:nvSpPr>
        <p:spPr>
          <a:xfrm>
            <a:off x="307975" y="1602723"/>
            <a:ext cx="8352926" cy="830997"/>
          </a:xfrm>
          <a:prstGeom prst="rect">
            <a:avLst/>
          </a:prstGeom>
        </p:spPr>
        <p:txBody>
          <a:bodyPr wrap="square">
            <a:spAutoFit/>
          </a:bodyPr>
          <a:lstStyle/>
          <a:p>
            <a:pPr algn="ctr"/>
            <a:r>
              <a:rPr lang="it-IT" sz="2400" dirty="0" err="1"/>
              <a:t>Registration</a:t>
            </a:r>
            <a:r>
              <a:rPr lang="it-IT" sz="2400" dirty="0"/>
              <a:t>, Evaluation, </a:t>
            </a:r>
            <a:r>
              <a:rPr lang="it-IT" sz="2400" dirty="0" err="1"/>
              <a:t>Authorisation</a:t>
            </a:r>
            <a:r>
              <a:rPr lang="it-IT" sz="2400" dirty="0"/>
              <a:t> and </a:t>
            </a:r>
            <a:r>
              <a:rPr lang="it-IT" sz="2400" dirty="0" err="1"/>
              <a:t>Restriction</a:t>
            </a:r>
            <a:r>
              <a:rPr lang="it-IT" sz="2400" dirty="0"/>
              <a:t> of </a:t>
            </a:r>
            <a:r>
              <a:rPr lang="it-IT" sz="2400" dirty="0" err="1"/>
              <a:t>CHemical</a:t>
            </a:r>
            <a:r>
              <a:rPr lang="it-IT" sz="2400" dirty="0"/>
              <a:t> </a:t>
            </a:r>
            <a:r>
              <a:rPr lang="it-IT" sz="2400" dirty="0" err="1"/>
              <a:t>substances</a:t>
            </a:r>
            <a:r>
              <a:rPr lang="it-IT" sz="2400" dirty="0"/>
              <a:t> </a:t>
            </a:r>
          </a:p>
        </p:txBody>
      </p:sp>
      <p:sp>
        <p:nvSpPr>
          <p:cNvPr id="13" name="Freccia in giù 12"/>
          <p:cNvSpPr/>
          <p:nvPr/>
        </p:nvSpPr>
        <p:spPr>
          <a:xfrm>
            <a:off x="3931528" y="2636912"/>
            <a:ext cx="1152128" cy="7348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p:cNvSpPr/>
          <p:nvPr/>
        </p:nvSpPr>
        <p:spPr>
          <a:xfrm>
            <a:off x="3466933" y="5012032"/>
            <a:ext cx="5281531" cy="1323439"/>
          </a:xfrm>
          <a:prstGeom prst="rect">
            <a:avLst/>
          </a:prstGeom>
        </p:spPr>
        <p:txBody>
          <a:bodyPr wrap="square">
            <a:spAutoFit/>
          </a:bodyPr>
          <a:lstStyle/>
          <a:p>
            <a:pPr algn="just"/>
            <a:r>
              <a:rPr lang="it-IT" sz="2000" dirty="0"/>
              <a:t>La </a:t>
            </a:r>
            <a:r>
              <a:rPr lang="it-IT" sz="2000" b="1" dirty="0">
                <a:solidFill>
                  <a:srgbClr val="0000FF"/>
                </a:solidFill>
              </a:rPr>
              <a:t>fabbricazione, l’importazione, immissione sul mercato e l'uso di tutte le sostanze </a:t>
            </a:r>
            <a:r>
              <a:rPr lang="it-IT" sz="2000" dirty="0"/>
              <a:t>chimiche in quanto tali e in quanto componenti di </a:t>
            </a:r>
            <a:r>
              <a:rPr lang="it-IT" sz="2000" b="1" dirty="0">
                <a:solidFill>
                  <a:srgbClr val="0000FF"/>
                </a:solidFill>
              </a:rPr>
              <a:t>miscele</a:t>
            </a:r>
            <a:r>
              <a:rPr lang="it-IT" sz="2000" dirty="0"/>
              <a:t> e articoli</a:t>
            </a:r>
          </a:p>
        </p:txBody>
      </p:sp>
      <p:sp>
        <p:nvSpPr>
          <p:cNvPr id="15" name="Rettangolo 14"/>
          <p:cNvSpPr/>
          <p:nvPr/>
        </p:nvSpPr>
        <p:spPr>
          <a:xfrm>
            <a:off x="5530888" y="4653136"/>
            <a:ext cx="1390061" cy="400110"/>
          </a:xfrm>
          <a:prstGeom prst="rect">
            <a:avLst/>
          </a:prstGeom>
        </p:spPr>
        <p:txBody>
          <a:bodyPr wrap="none">
            <a:spAutoFit/>
          </a:bodyPr>
          <a:lstStyle/>
          <a:p>
            <a:pPr lvl="0" algn="just"/>
            <a:r>
              <a:rPr lang="it-IT" sz="2000" b="1" dirty="0">
                <a:solidFill>
                  <a:prstClr val="black"/>
                </a:solidFill>
              </a:rPr>
              <a:t>RIGUARDA </a:t>
            </a:r>
          </a:p>
        </p:txBody>
      </p:sp>
      <p:pic>
        <p:nvPicPr>
          <p:cNvPr id="10252" name="Picture 12" descr="Chemical Conical Flask Cartoon Illustration, Chemistry, Conical Flask,  Assay PNG Transparent Clipart Image and PSD File for Free Download"/>
          <p:cNvPicPr>
            <a:picLocks noChangeAspect="1" noChangeArrowheads="1"/>
          </p:cNvPicPr>
          <p:nvPr/>
        </p:nvPicPr>
        <p:blipFill>
          <a:blip r:embed="rId5" cstate="print">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1691680" y="4365104"/>
            <a:ext cx="1713615" cy="2423159"/>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16">
            <a:extLst>
              <a:ext uri="{FF2B5EF4-FFF2-40B4-BE49-F238E27FC236}">
                <a16:creationId xmlns:a16="http://schemas.microsoft.com/office/drawing/2014/main" id="{7E339F57-022D-469F-BAE0-9CD395397CDF}"/>
              </a:ext>
            </a:extLst>
          </p:cNvPr>
          <p:cNvPicPr>
            <a:picLocks noChangeAspect="1"/>
          </p:cNvPicPr>
          <p:nvPr/>
        </p:nvPicPr>
        <p:blipFill>
          <a:blip r:embed="rId6"/>
          <a:stretch>
            <a:fillRect/>
          </a:stretch>
        </p:blipFill>
        <p:spPr>
          <a:xfrm>
            <a:off x="8607" y="0"/>
            <a:ext cx="561850" cy="604522"/>
          </a:xfrm>
          <a:prstGeom prst="rect">
            <a:avLst/>
          </a:prstGeom>
        </p:spPr>
      </p:pic>
      <p:sp>
        <p:nvSpPr>
          <p:cNvPr id="18" name="CasellaDiTesto 17">
            <a:extLst>
              <a:ext uri="{FF2B5EF4-FFF2-40B4-BE49-F238E27FC236}">
                <a16:creationId xmlns:a16="http://schemas.microsoft.com/office/drawing/2014/main" id="{A0DFAB99-C8F9-46A9-A61C-5325DE5E2E47}"/>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9" name="Rettangolo 18">
            <a:extLst>
              <a:ext uri="{FF2B5EF4-FFF2-40B4-BE49-F238E27FC236}">
                <a16:creationId xmlns:a16="http://schemas.microsoft.com/office/drawing/2014/main" id="{10DBEC6F-6CC1-434D-BFED-D38789A3B03B}"/>
              </a:ext>
            </a:extLst>
          </p:cNvPr>
          <p:cNvSpPr/>
          <p:nvPr/>
        </p:nvSpPr>
        <p:spPr>
          <a:xfrm>
            <a:off x="2396933" y="29882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9199935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215516" y="59747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6" name="Rettangolo 5"/>
          <p:cNvSpPr/>
          <p:nvPr/>
        </p:nvSpPr>
        <p:spPr>
          <a:xfrm>
            <a:off x="3167844" y="2132856"/>
            <a:ext cx="2736304" cy="100811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3600" dirty="0"/>
              <a:t>REACH</a:t>
            </a:r>
          </a:p>
        </p:txBody>
      </p:sp>
      <p:cxnSp>
        <p:nvCxnSpPr>
          <p:cNvPr id="10" name="Connettore 2 9"/>
          <p:cNvCxnSpPr/>
          <p:nvPr/>
        </p:nvCxnSpPr>
        <p:spPr>
          <a:xfrm flipH="1">
            <a:off x="2267744" y="3212976"/>
            <a:ext cx="786997"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flipH="1">
            <a:off x="3167844" y="3264306"/>
            <a:ext cx="771200" cy="14882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a:off x="6012160" y="3184606"/>
            <a:ext cx="786997"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a:off x="5240961" y="3240129"/>
            <a:ext cx="771199" cy="15123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ttangolo arrotondato 17"/>
          <p:cNvSpPr/>
          <p:nvPr/>
        </p:nvSpPr>
        <p:spPr>
          <a:xfrm>
            <a:off x="440011" y="3854062"/>
            <a:ext cx="1827733"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t>REGISTRAZIONE</a:t>
            </a:r>
          </a:p>
        </p:txBody>
      </p:sp>
      <p:sp>
        <p:nvSpPr>
          <p:cNvPr id="25" name="Rettangolo arrotondato 24"/>
          <p:cNvSpPr/>
          <p:nvPr/>
        </p:nvSpPr>
        <p:spPr>
          <a:xfrm>
            <a:off x="2140874" y="4832697"/>
            <a:ext cx="1827733"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solidFill>
                  <a:schemeClr val="dk1"/>
                </a:solidFill>
              </a:rPr>
              <a:t>VALUTAZIONE</a:t>
            </a:r>
          </a:p>
        </p:txBody>
      </p:sp>
      <p:sp>
        <p:nvSpPr>
          <p:cNvPr id="26" name="Rettangolo arrotondato 25"/>
          <p:cNvSpPr/>
          <p:nvPr/>
        </p:nvSpPr>
        <p:spPr>
          <a:xfrm>
            <a:off x="4932040" y="4840294"/>
            <a:ext cx="2088232"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solidFill>
                  <a:schemeClr val="dk1"/>
                </a:solidFill>
              </a:rPr>
              <a:t>AUTORIZZAZIONE</a:t>
            </a:r>
          </a:p>
        </p:txBody>
      </p:sp>
      <p:sp>
        <p:nvSpPr>
          <p:cNvPr id="27" name="Rettangolo arrotondato 26"/>
          <p:cNvSpPr/>
          <p:nvPr/>
        </p:nvSpPr>
        <p:spPr>
          <a:xfrm>
            <a:off x="6799157" y="3807656"/>
            <a:ext cx="1827733"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solidFill>
                  <a:schemeClr val="dk1"/>
                </a:solidFill>
              </a:rPr>
              <a:t>RESTRIZIONE</a:t>
            </a:r>
          </a:p>
        </p:txBody>
      </p:sp>
      <p:sp>
        <p:nvSpPr>
          <p:cNvPr id="19" name="Rettangolo 18"/>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n.1907/2006, REACH </a:t>
            </a:r>
          </a:p>
        </p:txBody>
      </p:sp>
      <p:pic>
        <p:nvPicPr>
          <p:cNvPr id="21" name="Immagine 20">
            <a:extLst>
              <a:ext uri="{FF2B5EF4-FFF2-40B4-BE49-F238E27FC236}">
                <a16:creationId xmlns:a16="http://schemas.microsoft.com/office/drawing/2014/main" id="{001B9371-1A8D-494E-9E7E-D0DE88375CF7}"/>
              </a:ext>
            </a:extLst>
          </p:cNvPr>
          <p:cNvPicPr>
            <a:picLocks noChangeAspect="1"/>
          </p:cNvPicPr>
          <p:nvPr/>
        </p:nvPicPr>
        <p:blipFill>
          <a:blip r:embed="rId5"/>
          <a:stretch>
            <a:fillRect/>
          </a:stretch>
        </p:blipFill>
        <p:spPr>
          <a:xfrm>
            <a:off x="8607" y="0"/>
            <a:ext cx="561850" cy="604522"/>
          </a:xfrm>
          <a:prstGeom prst="rect">
            <a:avLst/>
          </a:prstGeom>
        </p:spPr>
      </p:pic>
      <p:sp>
        <p:nvSpPr>
          <p:cNvPr id="24" name="CasellaDiTesto 23">
            <a:extLst>
              <a:ext uri="{FF2B5EF4-FFF2-40B4-BE49-F238E27FC236}">
                <a16:creationId xmlns:a16="http://schemas.microsoft.com/office/drawing/2014/main" id="{53CE27C7-EEE1-4F93-9D12-FECAE3075306}"/>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28" name="Rettangolo 27">
            <a:extLst>
              <a:ext uri="{FF2B5EF4-FFF2-40B4-BE49-F238E27FC236}">
                <a16:creationId xmlns:a16="http://schemas.microsoft.com/office/drawing/2014/main" id="{91EFBB77-AD47-4E0E-83B1-590353ED83E4}"/>
              </a:ext>
            </a:extLst>
          </p:cNvPr>
          <p:cNvSpPr/>
          <p:nvPr/>
        </p:nvSpPr>
        <p:spPr>
          <a:xfrm>
            <a:off x="2469311" y="404556"/>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955777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21" name="Rettangolo arrotondato 20"/>
          <p:cNvSpPr/>
          <p:nvPr/>
        </p:nvSpPr>
        <p:spPr>
          <a:xfrm>
            <a:off x="683568" y="906082"/>
            <a:ext cx="7848872" cy="619044"/>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800" b="1" dirty="0">
                <a:solidFill>
                  <a:schemeClr val="bg1"/>
                </a:solidFill>
              </a:rPr>
              <a:t>Il concetto di «buona prassi»</a:t>
            </a:r>
          </a:p>
        </p:txBody>
      </p:sp>
      <p:sp>
        <p:nvSpPr>
          <p:cNvPr id="8" name="Rectangle 2"/>
          <p:cNvSpPr>
            <a:spLocks noChangeArrowheads="1"/>
          </p:cNvSpPr>
          <p:nvPr/>
        </p:nvSpPr>
        <p:spPr bwMode="auto">
          <a:xfrm flipV="1">
            <a:off x="251520" y="62209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grpSp>
        <p:nvGrpSpPr>
          <p:cNvPr id="5" name="Gruppo 4"/>
          <p:cNvGrpSpPr/>
          <p:nvPr/>
        </p:nvGrpSpPr>
        <p:grpSpPr>
          <a:xfrm>
            <a:off x="176708" y="1695410"/>
            <a:ext cx="8712968" cy="4181490"/>
            <a:chOff x="9543899" y="3073904"/>
            <a:chExt cx="9118049" cy="4379548"/>
          </a:xfrm>
        </p:grpSpPr>
        <p:pic>
          <p:nvPicPr>
            <p:cNvPr id="9" name="Picture 4" descr="FORMAZIONE: Macchine, polveri, carichi, sicurezza sul lavoro in segheria,  volume Inail"/>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47000"/>
                      </a14:imgEffect>
                      <a14:imgEffect>
                        <a14:brightnessContrast bright="40000" contrast="-40000"/>
                      </a14:imgEffect>
                    </a14:imgLayer>
                  </a14:imgProps>
                </a:ext>
                <a:ext uri="{28A0092B-C50C-407E-A947-70E740481C1C}">
                  <a14:useLocalDpi xmlns:a14="http://schemas.microsoft.com/office/drawing/2010/main" val="0"/>
                </a:ext>
              </a:extLst>
            </a:blip>
            <a:srcRect l="23191" t="11951"/>
            <a:stretch/>
          </p:blipFill>
          <p:spPr bwMode="auto">
            <a:xfrm flipH="1">
              <a:off x="9641858" y="3151824"/>
              <a:ext cx="9020090" cy="43016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ttangolo 3"/>
            <p:cNvSpPr/>
            <p:nvPr/>
          </p:nvSpPr>
          <p:spPr>
            <a:xfrm>
              <a:off x="9543899" y="3073904"/>
              <a:ext cx="9118049" cy="4301628"/>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12" name="Rettangolo 11"/>
          <p:cNvSpPr/>
          <p:nvPr/>
        </p:nvSpPr>
        <p:spPr>
          <a:xfrm>
            <a:off x="2152526" y="1556792"/>
            <a:ext cx="4680520" cy="400110"/>
          </a:xfrm>
          <a:prstGeom prst="rect">
            <a:avLst/>
          </a:prstGeom>
        </p:spPr>
        <p:txBody>
          <a:bodyPr wrap="square">
            <a:spAutoFit/>
          </a:bodyPr>
          <a:lstStyle/>
          <a:p>
            <a:pPr lvl="0" algn="ctr">
              <a:defRPr/>
            </a:pPr>
            <a:r>
              <a:rPr lang="it-IT" sz="2000" b="1" dirty="0">
                <a:solidFill>
                  <a:prstClr val="black"/>
                </a:solidFill>
              </a:rPr>
              <a:t>BUONE PRASSI</a:t>
            </a:r>
            <a:endParaRPr lang="it-IT" sz="2000" b="1" dirty="0">
              <a:solidFill>
                <a:prstClr val="black"/>
              </a:solidFill>
              <a:latin typeface="Arial" panose="020B0604020202020204" pitchFamily="34" charset="0"/>
              <a:cs typeface="Arial" panose="020B0604020202020204" pitchFamily="34" charset="0"/>
            </a:endParaRPr>
          </a:p>
        </p:txBody>
      </p:sp>
      <p:sp>
        <p:nvSpPr>
          <p:cNvPr id="20" name="Rettangolo 19"/>
          <p:cNvSpPr/>
          <p:nvPr/>
        </p:nvSpPr>
        <p:spPr>
          <a:xfrm>
            <a:off x="403754" y="2276872"/>
            <a:ext cx="8178064"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ctr">
              <a:defRPr/>
            </a:pPr>
            <a:r>
              <a:rPr lang="it-IT" sz="2000" b="1" dirty="0">
                <a:solidFill>
                  <a:prstClr val="black"/>
                </a:solidFill>
              </a:rPr>
              <a:t>Fanno parte delle </a:t>
            </a:r>
            <a:r>
              <a:rPr lang="it-IT" sz="2000" b="1" u="sng" dirty="0">
                <a:solidFill>
                  <a:prstClr val="black"/>
                </a:solidFill>
              </a:rPr>
              <a:t>misure generali di tutela</a:t>
            </a:r>
            <a:r>
              <a:rPr lang="it-IT" sz="2000" b="1" dirty="0">
                <a:solidFill>
                  <a:prstClr val="black"/>
                </a:solidFill>
              </a:rPr>
              <a:t> della salute e della sicurezza </a:t>
            </a:r>
          </a:p>
          <a:p>
            <a:pPr lvl="0" algn="ctr">
              <a:defRPr/>
            </a:pPr>
            <a:r>
              <a:rPr lang="it-IT" sz="2000" b="1" dirty="0">
                <a:solidFill>
                  <a:prstClr val="black"/>
                </a:solidFill>
              </a:rPr>
              <a:t>dei lavoratori nei luoghi di lavoro</a:t>
            </a:r>
            <a:endParaRPr lang="it-IT" sz="2000" b="1" dirty="0">
              <a:solidFill>
                <a:prstClr val="black"/>
              </a:solidFill>
              <a:latin typeface="Arial" panose="020B0604020202020204" pitchFamily="34" charset="0"/>
              <a:cs typeface="Arial" panose="020B0604020202020204" pitchFamily="34" charset="0"/>
            </a:endParaRPr>
          </a:p>
        </p:txBody>
      </p:sp>
      <p:sp>
        <p:nvSpPr>
          <p:cNvPr id="22" name="Rettangolo 21"/>
          <p:cNvSpPr/>
          <p:nvPr/>
        </p:nvSpPr>
        <p:spPr>
          <a:xfrm>
            <a:off x="1979712" y="1907540"/>
            <a:ext cx="4680520" cy="369332"/>
          </a:xfrm>
          <a:prstGeom prst="rect">
            <a:avLst/>
          </a:prstGeom>
        </p:spPr>
        <p:txBody>
          <a:bodyPr wrap="square">
            <a:spAutoFit/>
          </a:bodyPr>
          <a:lstStyle/>
          <a:p>
            <a:pPr lvl="0" algn="ctr">
              <a:defRPr/>
            </a:pPr>
            <a:r>
              <a:rPr lang="it-IT" i="1" dirty="0">
                <a:solidFill>
                  <a:prstClr val="black"/>
                </a:solidFill>
              </a:rPr>
              <a:t>D.Lgs. 81/08, art. 15, comma 1, lettera f</a:t>
            </a:r>
            <a:endParaRPr lang="it-IT" i="1" dirty="0">
              <a:solidFill>
                <a:prstClr val="black"/>
              </a:solidFill>
              <a:latin typeface="Arial" panose="020B0604020202020204" pitchFamily="34" charset="0"/>
              <a:cs typeface="Arial" panose="020B0604020202020204" pitchFamily="34" charset="0"/>
            </a:endParaRPr>
          </a:p>
        </p:txBody>
      </p:sp>
      <p:sp>
        <p:nvSpPr>
          <p:cNvPr id="17" name="Rettangolo 16"/>
          <p:cNvSpPr/>
          <p:nvPr/>
        </p:nvSpPr>
        <p:spPr>
          <a:xfrm>
            <a:off x="374228" y="3284984"/>
            <a:ext cx="8207590" cy="2123658"/>
          </a:xfrm>
          <a:prstGeom prst="rect">
            <a:avLst/>
          </a:prstGeom>
        </p:spPr>
        <p:txBody>
          <a:bodyPr wrap="square">
            <a:spAutoFit/>
          </a:bodyPr>
          <a:lstStyle/>
          <a:p>
            <a:pPr algn="just"/>
            <a:r>
              <a:rPr lang="it-IT" sz="2000" dirty="0"/>
              <a:t>Al fine di incentivarne la volontaria adozione da parte delle imprese, è previsto che le aziende che realizzano buone prassi o che adottano interventi migliorativi coerenti con le stesse possono accedere alla </a:t>
            </a:r>
          </a:p>
          <a:p>
            <a:pPr algn="ctr"/>
            <a:endParaRPr lang="it-IT" sz="2400" b="1" u="sng" dirty="0">
              <a:solidFill>
                <a:srgbClr val="00B050"/>
              </a:solidFill>
            </a:endParaRPr>
          </a:p>
          <a:p>
            <a:pPr algn="ctr"/>
            <a:r>
              <a:rPr lang="it-IT" sz="2800" b="1" u="sng" dirty="0">
                <a:solidFill>
                  <a:srgbClr val="00B050"/>
                </a:solidFill>
              </a:rPr>
              <a:t>riduzione del tasso di premio INAIL </a:t>
            </a:r>
          </a:p>
          <a:p>
            <a:pPr algn="ctr"/>
            <a:r>
              <a:rPr lang="it-IT" sz="2000" b="1" dirty="0">
                <a:solidFill>
                  <a:srgbClr val="00B050"/>
                </a:solidFill>
              </a:rPr>
              <a:t>dopo il primo biennio di attività </a:t>
            </a:r>
            <a:endParaRPr lang="it-IT" dirty="0"/>
          </a:p>
        </p:txBody>
      </p:sp>
      <p:pic>
        <p:nvPicPr>
          <p:cNvPr id="11" name="Immagine 10">
            <a:extLst>
              <a:ext uri="{FF2B5EF4-FFF2-40B4-BE49-F238E27FC236}">
                <a16:creationId xmlns:a16="http://schemas.microsoft.com/office/drawing/2014/main" id="{CE37C25D-A2EF-4A50-A3A7-D607F3FB6A98}"/>
              </a:ext>
            </a:extLst>
          </p:cNvPr>
          <p:cNvPicPr>
            <a:picLocks noChangeAspect="1"/>
          </p:cNvPicPr>
          <p:nvPr/>
        </p:nvPicPr>
        <p:blipFill>
          <a:blip r:embed="rId5"/>
          <a:stretch>
            <a:fillRect/>
          </a:stretch>
        </p:blipFill>
        <p:spPr>
          <a:xfrm>
            <a:off x="8607" y="0"/>
            <a:ext cx="561850" cy="604522"/>
          </a:xfrm>
          <a:prstGeom prst="rect">
            <a:avLst/>
          </a:prstGeom>
        </p:spPr>
      </p:pic>
      <p:sp>
        <p:nvSpPr>
          <p:cNvPr id="13" name="CasellaDiTesto 12">
            <a:extLst>
              <a:ext uri="{FF2B5EF4-FFF2-40B4-BE49-F238E27FC236}">
                <a16:creationId xmlns:a16="http://schemas.microsoft.com/office/drawing/2014/main" id="{99F735E6-ED49-4CB4-AF98-8BC6D990084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E2644011-4F55-4B31-98B5-13D5FE59C6B6}"/>
              </a:ext>
            </a:extLst>
          </p:cNvPr>
          <p:cNvSpPr/>
          <p:nvPr/>
        </p:nvSpPr>
        <p:spPr>
          <a:xfrm>
            <a:off x="2515400" y="41214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9942299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207007" y="62577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2052" name="Picture 4" descr="Controlli, Monitoraggio, Valutazio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267" y="3645024"/>
            <a:ext cx="2610045" cy="17400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Rettangolo 8"/>
          <p:cNvSpPr/>
          <p:nvPr/>
        </p:nvSpPr>
        <p:spPr>
          <a:xfrm>
            <a:off x="1259632" y="1826821"/>
            <a:ext cx="6831935" cy="954107"/>
          </a:xfrm>
          <a:prstGeom prst="rect">
            <a:avLst/>
          </a:prstGeom>
        </p:spPr>
        <p:txBody>
          <a:bodyPr wrap="none">
            <a:spAutoFit/>
          </a:bodyPr>
          <a:lstStyle/>
          <a:p>
            <a:pPr algn="ctr"/>
            <a:r>
              <a:rPr lang="it-IT" sz="2800" b="1" dirty="0"/>
              <a:t>SOGGETTI COINVOLTI NELL’ATTUAZIONE DEL </a:t>
            </a:r>
          </a:p>
          <a:p>
            <a:pPr algn="ctr"/>
            <a:r>
              <a:rPr lang="it-IT" sz="2800" b="1" dirty="0"/>
              <a:t>REGOLAMENTO (CE) REACH</a:t>
            </a:r>
          </a:p>
        </p:txBody>
      </p:sp>
      <p:sp>
        <p:nvSpPr>
          <p:cNvPr id="21" name="Rettangolo 20"/>
          <p:cNvSpPr/>
          <p:nvPr/>
        </p:nvSpPr>
        <p:spPr>
          <a:xfrm>
            <a:off x="3203848" y="3645024"/>
            <a:ext cx="4420890" cy="2246769"/>
          </a:xfrm>
          <a:prstGeom prst="rect">
            <a:avLst/>
          </a:prstGeom>
        </p:spPr>
        <p:txBody>
          <a:bodyPr wrap="none">
            <a:spAutoFit/>
          </a:bodyPr>
          <a:lstStyle/>
          <a:p>
            <a:pPr marL="285750" indent="-285750">
              <a:buFont typeface="Wingdings" panose="05000000000000000000" pitchFamily="2" charset="2"/>
              <a:buChar char="q"/>
            </a:pPr>
            <a:r>
              <a:rPr lang="it-IT" sz="2800" b="1" dirty="0"/>
              <a:t>FABBRICANTE</a:t>
            </a:r>
          </a:p>
          <a:p>
            <a:pPr marL="285750" indent="-285750">
              <a:buFont typeface="Wingdings" panose="05000000000000000000" pitchFamily="2" charset="2"/>
              <a:buChar char="q"/>
            </a:pPr>
            <a:r>
              <a:rPr lang="it-IT" sz="2800" b="1" dirty="0"/>
              <a:t>PRODUTTORE DI ARTICOLI</a:t>
            </a:r>
          </a:p>
          <a:p>
            <a:pPr marL="285750" indent="-285750">
              <a:buFont typeface="Wingdings" panose="05000000000000000000" pitchFamily="2" charset="2"/>
              <a:buChar char="q"/>
            </a:pPr>
            <a:r>
              <a:rPr lang="it-IT" sz="2800" b="1" dirty="0"/>
              <a:t>IMPORTATORE</a:t>
            </a:r>
          </a:p>
          <a:p>
            <a:pPr marL="285750" indent="-285750">
              <a:buFont typeface="Wingdings" panose="05000000000000000000" pitchFamily="2" charset="2"/>
              <a:buChar char="q"/>
            </a:pPr>
            <a:r>
              <a:rPr lang="it-IT" sz="2800" b="1" dirty="0"/>
              <a:t>DISTRIBUTORE</a:t>
            </a:r>
          </a:p>
          <a:p>
            <a:pPr marL="285750" indent="-285750">
              <a:buFont typeface="Wingdings" panose="05000000000000000000" pitchFamily="2" charset="2"/>
              <a:buChar char="q"/>
            </a:pPr>
            <a:r>
              <a:rPr lang="it-IT" sz="2800" b="1" dirty="0">
                <a:solidFill>
                  <a:srgbClr val="0000FF"/>
                </a:solidFill>
              </a:rPr>
              <a:t>UTILIZZATORE A VALLE</a:t>
            </a:r>
          </a:p>
        </p:txBody>
      </p:sp>
      <p:sp>
        <p:nvSpPr>
          <p:cNvPr id="12" name="Rettangolo 11"/>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n.1907/2006, REACH </a:t>
            </a:r>
          </a:p>
        </p:txBody>
      </p:sp>
      <p:pic>
        <p:nvPicPr>
          <p:cNvPr id="13" name="Immagine 12">
            <a:extLst>
              <a:ext uri="{FF2B5EF4-FFF2-40B4-BE49-F238E27FC236}">
                <a16:creationId xmlns:a16="http://schemas.microsoft.com/office/drawing/2014/main" id="{E1D5FC89-A0B1-4916-8563-EB25F08740B0}"/>
              </a:ext>
            </a:extLst>
          </p:cNvPr>
          <p:cNvPicPr>
            <a:picLocks noChangeAspect="1"/>
          </p:cNvPicPr>
          <p:nvPr/>
        </p:nvPicPr>
        <p:blipFill>
          <a:blip r:embed="rId6"/>
          <a:stretch>
            <a:fillRect/>
          </a:stretch>
        </p:blipFill>
        <p:spPr>
          <a:xfrm>
            <a:off x="8607" y="0"/>
            <a:ext cx="561850" cy="604522"/>
          </a:xfrm>
          <a:prstGeom prst="rect">
            <a:avLst/>
          </a:prstGeom>
        </p:spPr>
      </p:pic>
      <p:sp>
        <p:nvSpPr>
          <p:cNvPr id="14" name="CasellaDiTesto 13">
            <a:extLst>
              <a:ext uri="{FF2B5EF4-FFF2-40B4-BE49-F238E27FC236}">
                <a16:creationId xmlns:a16="http://schemas.microsoft.com/office/drawing/2014/main" id="{B823DCB9-67C4-4559-B0E8-2AE5B0141ABE}"/>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5" name="Rettangolo 14">
            <a:extLst>
              <a:ext uri="{FF2B5EF4-FFF2-40B4-BE49-F238E27FC236}">
                <a16:creationId xmlns:a16="http://schemas.microsoft.com/office/drawing/2014/main" id="{99C6C2F0-1C81-4834-B31B-1EBB1B1C1059}"/>
              </a:ext>
            </a:extLst>
          </p:cNvPr>
          <p:cNvSpPr/>
          <p:nvPr/>
        </p:nvSpPr>
        <p:spPr>
          <a:xfrm>
            <a:off x="2477824" y="380856"/>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044718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235810" y="650924"/>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9" name="Rettangolo 8"/>
          <p:cNvSpPr/>
          <p:nvPr/>
        </p:nvSpPr>
        <p:spPr>
          <a:xfrm>
            <a:off x="1102962" y="1412776"/>
            <a:ext cx="7145289" cy="52322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lgn="ctr"/>
            <a:r>
              <a:rPr lang="it-IT" sz="2800" b="1" dirty="0"/>
              <a:t>UTILIZZATORI A VALLE DI SOSTANZE O MISCELE</a:t>
            </a:r>
          </a:p>
        </p:txBody>
      </p:sp>
      <p:sp>
        <p:nvSpPr>
          <p:cNvPr id="6" name="Rettangolo 5"/>
          <p:cNvSpPr/>
          <p:nvPr/>
        </p:nvSpPr>
        <p:spPr>
          <a:xfrm>
            <a:off x="148092" y="2286158"/>
            <a:ext cx="8888404" cy="3447098"/>
          </a:xfrm>
          <a:prstGeom prst="rect">
            <a:avLst/>
          </a:prstGeom>
        </p:spPr>
        <p:txBody>
          <a:bodyPr wrap="square">
            <a:spAutoFit/>
          </a:bodyPr>
          <a:lstStyle/>
          <a:p>
            <a:r>
              <a:rPr lang="it-IT" sz="2000" dirty="0"/>
              <a:t>Gli utilizzatori a valle non hanno l'obbligo di registrazione, sebbene per garantire l'uso sicuro delle sostanze chimiche sono tutti tenuti a:</a:t>
            </a:r>
          </a:p>
          <a:p>
            <a:pPr algn="just"/>
            <a:endParaRPr lang="it-IT" dirty="0"/>
          </a:p>
          <a:p>
            <a:pPr marL="285750" lvl="0" indent="-285750" algn="just">
              <a:buFont typeface="Arial" panose="020B0604020202020204" pitchFamily="34" charset="0"/>
              <a:buChar char="•"/>
            </a:pPr>
            <a:r>
              <a:rPr lang="it-IT" sz="2000" b="1" dirty="0">
                <a:solidFill>
                  <a:srgbClr val="0000FF"/>
                </a:solidFill>
              </a:rPr>
              <a:t>identificare e applicare le misure indicate nella Scheda dati di sicurezza </a:t>
            </a:r>
            <a:r>
              <a:rPr lang="it-IT" sz="2000" dirty="0"/>
              <a:t>(SDS e negli eventuali scenari di esposizione allegati), ricevuta dal fornitore di una sostanza o miscela pericolosa;</a:t>
            </a:r>
          </a:p>
          <a:p>
            <a:pPr marL="285750" lvl="0" indent="-285750" algn="just">
              <a:buFont typeface="Arial" panose="020B0604020202020204" pitchFamily="34" charset="0"/>
              <a:buChar char="•"/>
            </a:pPr>
            <a:r>
              <a:rPr lang="it-IT" sz="2000" b="1" dirty="0">
                <a:solidFill>
                  <a:srgbClr val="0000FF"/>
                </a:solidFill>
              </a:rPr>
              <a:t>comunicare le informazioni sulla sicurezza al fornitore di una sostanza se le misure di gestione del rischio non sono appropriate </a:t>
            </a:r>
            <a:r>
              <a:rPr lang="it-IT" sz="2000" dirty="0"/>
              <a:t>o si dispone di nuove informazioni sul pericolo o la classificazione;</a:t>
            </a:r>
          </a:p>
          <a:p>
            <a:pPr marL="285750" lvl="0" indent="-285750" algn="just">
              <a:buFont typeface="Arial" panose="020B0604020202020204" pitchFamily="34" charset="0"/>
              <a:buChar char="•"/>
            </a:pPr>
            <a:r>
              <a:rPr lang="it-IT" sz="2000" b="1" dirty="0">
                <a:solidFill>
                  <a:srgbClr val="0000FF"/>
                </a:solidFill>
              </a:rPr>
              <a:t>comunicare al cliente a valle le informazioni su una sostanza o miscela pericolosa </a:t>
            </a:r>
            <a:r>
              <a:rPr lang="it-IT" sz="2000" dirty="0"/>
              <a:t>mediante una Scheda dati di sicurezza (SDS);</a:t>
            </a:r>
          </a:p>
        </p:txBody>
      </p:sp>
      <p:pic>
        <p:nvPicPr>
          <p:cNvPr id="10" name="Immagine 9">
            <a:extLst>
              <a:ext uri="{FF2B5EF4-FFF2-40B4-BE49-F238E27FC236}">
                <a16:creationId xmlns:a16="http://schemas.microsoft.com/office/drawing/2014/main" id="{5D67BB30-236F-40AE-BE00-6539DA75C283}"/>
              </a:ext>
            </a:extLst>
          </p:cNvPr>
          <p:cNvPicPr>
            <a:picLocks noChangeAspect="1"/>
          </p:cNvPicPr>
          <p:nvPr/>
        </p:nvPicPr>
        <p:blipFill>
          <a:blip r:embed="rId5"/>
          <a:stretch>
            <a:fillRect/>
          </a:stretch>
        </p:blipFill>
        <p:spPr>
          <a:xfrm>
            <a:off x="8607" y="0"/>
            <a:ext cx="561850" cy="604522"/>
          </a:xfrm>
          <a:prstGeom prst="rect">
            <a:avLst/>
          </a:prstGeom>
        </p:spPr>
      </p:pic>
      <p:sp>
        <p:nvSpPr>
          <p:cNvPr id="11" name="CasellaDiTesto 10">
            <a:extLst>
              <a:ext uri="{FF2B5EF4-FFF2-40B4-BE49-F238E27FC236}">
                <a16:creationId xmlns:a16="http://schemas.microsoft.com/office/drawing/2014/main" id="{2596C8CF-FF88-4B3E-8C84-73B4D0E3947A}"/>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17310735-93F9-4D1C-BB3C-AAAC449207D8}"/>
              </a:ext>
            </a:extLst>
          </p:cNvPr>
          <p:cNvSpPr/>
          <p:nvPr/>
        </p:nvSpPr>
        <p:spPr>
          <a:xfrm>
            <a:off x="2463296" y="389847"/>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204192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26987" y="868118"/>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176954" y="62271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6" name="Rettangolo 5"/>
          <p:cNvSpPr/>
          <p:nvPr/>
        </p:nvSpPr>
        <p:spPr>
          <a:xfrm>
            <a:off x="148092" y="2420888"/>
            <a:ext cx="8816396" cy="3170099"/>
          </a:xfrm>
          <a:prstGeom prst="rect">
            <a:avLst/>
          </a:prstGeom>
        </p:spPr>
        <p:txBody>
          <a:bodyPr wrap="square">
            <a:spAutoFit/>
          </a:bodyPr>
          <a:lstStyle/>
          <a:p>
            <a:pPr marL="285750" lvl="0" indent="-285750" algn="just">
              <a:buFont typeface="Arial" panose="020B0604020202020204" pitchFamily="34" charset="0"/>
              <a:buChar char="•"/>
            </a:pPr>
            <a:r>
              <a:rPr lang="it-IT" sz="2000" b="1" dirty="0">
                <a:solidFill>
                  <a:srgbClr val="0000FF"/>
                </a:solidFill>
              </a:rPr>
              <a:t>rispettare le condizioni di autorizzazione per le sostanze elencate in Allegato XIV Regolamento (CE) REACH</a:t>
            </a:r>
            <a:r>
              <a:rPr lang="it-IT" sz="2000" dirty="0"/>
              <a:t>. L'utilizzatore a valle ha la possibilità di richiedere l'autorizzazione se la sostanza è fondamentale per la sua attività. Se alcuna autorizzazione è concessa a lui né a un’altra impresa a monte della catena di approvvigionamento, deve interrompere l’uso di tale sostanza e cercare alternative più sicure. Nel caso in cui sia rilasciata un'autorizzazione al proprio fornitore a monte, l'utilizzatore a valle ha l'obbligo di effettuare una notifica all'ECHA entro la prima fornitura della sostanza autorizzata</a:t>
            </a:r>
          </a:p>
          <a:p>
            <a:pPr marL="285750" lvl="0" indent="-285750" algn="just">
              <a:buFont typeface="Arial" panose="020B0604020202020204" pitchFamily="34" charset="0"/>
              <a:buChar char="•"/>
            </a:pPr>
            <a:r>
              <a:rPr lang="it-IT" sz="2000" b="1" dirty="0">
                <a:solidFill>
                  <a:srgbClr val="0000FF"/>
                </a:solidFill>
              </a:rPr>
              <a:t>rispettare eventuali restrizioni d'uso per le sostanze elencate in Allegato XVII </a:t>
            </a:r>
            <a:r>
              <a:rPr lang="it-IT" sz="2000" dirty="0"/>
              <a:t>Regolamento (CE) REACH.</a:t>
            </a:r>
          </a:p>
        </p:txBody>
      </p:sp>
      <p:sp>
        <p:nvSpPr>
          <p:cNvPr id="11" name="Rettangolo 10"/>
          <p:cNvSpPr/>
          <p:nvPr/>
        </p:nvSpPr>
        <p:spPr>
          <a:xfrm>
            <a:off x="1102962" y="1412776"/>
            <a:ext cx="7145289" cy="52322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lgn="ctr"/>
            <a:r>
              <a:rPr lang="it-IT" sz="2800" b="1" dirty="0"/>
              <a:t>UTILIZZATORI A VALLE DI SOSTANZE O MISCELE</a:t>
            </a:r>
          </a:p>
        </p:txBody>
      </p:sp>
      <p:pic>
        <p:nvPicPr>
          <p:cNvPr id="10" name="Immagine 9">
            <a:extLst>
              <a:ext uri="{FF2B5EF4-FFF2-40B4-BE49-F238E27FC236}">
                <a16:creationId xmlns:a16="http://schemas.microsoft.com/office/drawing/2014/main" id="{157C39D6-C53F-4F50-A19D-8D97D742B998}"/>
              </a:ext>
            </a:extLst>
          </p:cNvPr>
          <p:cNvPicPr>
            <a:picLocks noChangeAspect="1"/>
          </p:cNvPicPr>
          <p:nvPr/>
        </p:nvPicPr>
        <p:blipFill>
          <a:blip r:embed="rId5"/>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AD665C5D-A49F-42E0-8FD6-E90E119D36AB}"/>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3" name="Rettangolo 12">
            <a:extLst>
              <a:ext uri="{FF2B5EF4-FFF2-40B4-BE49-F238E27FC236}">
                <a16:creationId xmlns:a16="http://schemas.microsoft.com/office/drawing/2014/main" id="{96106C78-9752-44A7-A8C5-2FD6F9746C46}"/>
              </a:ext>
            </a:extLst>
          </p:cNvPr>
          <p:cNvSpPr/>
          <p:nvPr/>
        </p:nvSpPr>
        <p:spPr>
          <a:xfrm>
            <a:off x="2346122" y="39824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6429396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201216" y="59677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8" name="Rettangolo 7"/>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n.1272/2008 - CLP </a:t>
            </a: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1" name="Rettangolo 10"/>
          <p:cNvSpPr/>
          <p:nvPr/>
        </p:nvSpPr>
        <p:spPr>
          <a:xfrm>
            <a:off x="413792" y="1519044"/>
            <a:ext cx="8091115" cy="461665"/>
          </a:xfrm>
          <a:prstGeom prst="rect">
            <a:avLst/>
          </a:prstGeom>
        </p:spPr>
        <p:txBody>
          <a:bodyPr wrap="square">
            <a:spAutoFit/>
          </a:bodyPr>
          <a:lstStyle/>
          <a:p>
            <a:pPr algn="ctr"/>
            <a:r>
              <a:rPr lang="it-IT" sz="2400" dirty="0"/>
              <a:t>(</a:t>
            </a:r>
            <a:r>
              <a:rPr lang="it-IT" sz="2400" dirty="0" err="1"/>
              <a:t>Classification</a:t>
            </a:r>
            <a:r>
              <a:rPr lang="it-IT" sz="2400" dirty="0"/>
              <a:t>, </a:t>
            </a:r>
            <a:r>
              <a:rPr lang="it-IT" sz="2400" dirty="0" err="1"/>
              <a:t>Labelling</a:t>
            </a:r>
            <a:r>
              <a:rPr lang="it-IT" sz="2400" dirty="0"/>
              <a:t>, Packaging) </a:t>
            </a:r>
          </a:p>
        </p:txBody>
      </p:sp>
      <p:sp>
        <p:nvSpPr>
          <p:cNvPr id="12" name="Freccia in giù 11"/>
          <p:cNvSpPr/>
          <p:nvPr/>
        </p:nvSpPr>
        <p:spPr>
          <a:xfrm>
            <a:off x="3916918" y="2190102"/>
            <a:ext cx="1152128" cy="7348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441323" y="3196778"/>
            <a:ext cx="8451157" cy="1261884"/>
          </a:xfrm>
          <a:prstGeom prst="rect">
            <a:avLst/>
          </a:prstGeom>
        </p:spPr>
        <p:txBody>
          <a:bodyPr wrap="square">
            <a:spAutoFit/>
          </a:bodyPr>
          <a:lstStyle/>
          <a:p>
            <a:pPr marL="285750" indent="-285750" algn="just">
              <a:buFont typeface="Wingdings" panose="05000000000000000000" pitchFamily="2" charset="2"/>
              <a:buChar char="q"/>
            </a:pPr>
            <a:r>
              <a:rPr lang="it-IT" dirty="0"/>
              <a:t>Armonizza i criteri per la </a:t>
            </a:r>
            <a:r>
              <a:rPr lang="it-IT" sz="2000" b="1" u="sng" dirty="0">
                <a:solidFill>
                  <a:srgbClr val="0000FF"/>
                </a:solidFill>
              </a:rPr>
              <a:t>classificazione</a:t>
            </a:r>
            <a:r>
              <a:rPr lang="it-IT" b="1" dirty="0"/>
              <a:t> </a:t>
            </a:r>
            <a:r>
              <a:rPr lang="it-IT" dirty="0"/>
              <a:t>delle sostanze e delle miscele e le norme relative alla loro </a:t>
            </a:r>
            <a:r>
              <a:rPr lang="it-IT" sz="2000" b="1" u="sng" dirty="0">
                <a:solidFill>
                  <a:srgbClr val="0000FF"/>
                </a:solidFill>
              </a:rPr>
              <a:t>etichettatura e imballaggio</a:t>
            </a:r>
            <a:r>
              <a:rPr lang="it-IT" sz="2000" b="1" dirty="0">
                <a:solidFill>
                  <a:srgbClr val="0000FF"/>
                </a:solidFill>
              </a:rPr>
              <a:t> </a:t>
            </a:r>
          </a:p>
          <a:p>
            <a:pPr marL="285750" indent="-285750" algn="just">
              <a:buFont typeface="Wingdings" panose="05000000000000000000" pitchFamily="2" charset="2"/>
              <a:buChar char="q"/>
            </a:pPr>
            <a:r>
              <a:rPr lang="it-IT" dirty="0"/>
              <a:t>Prescrive l’obbligo per i fabbricanti, gli importatori e gli utilizzatori a valle di classificare le sostanze e le miscele immesse sul mercato</a:t>
            </a:r>
          </a:p>
        </p:txBody>
      </p:sp>
      <p:pic>
        <p:nvPicPr>
          <p:cNvPr id="4098" name="Picture 2" descr="Quiz CLP - ECH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5085184"/>
            <a:ext cx="4625022" cy="1390899"/>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3">
            <a:extLst>
              <a:ext uri="{FF2B5EF4-FFF2-40B4-BE49-F238E27FC236}">
                <a16:creationId xmlns:a16="http://schemas.microsoft.com/office/drawing/2014/main" id="{A96ED949-D20D-4F22-A219-D2AF5E7F9DCF}"/>
              </a:ext>
            </a:extLst>
          </p:cNvPr>
          <p:cNvPicPr>
            <a:picLocks noChangeAspect="1"/>
          </p:cNvPicPr>
          <p:nvPr/>
        </p:nvPicPr>
        <p:blipFill>
          <a:blip r:embed="rId4"/>
          <a:stretch>
            <a:fillRect/>
          </a:stretch>
        </p:blipFill>
        <p:spPr>
          <a:xfrm>
            <a:off x="8607" y="0"/>
            <a:ext cx="561850" cy="604522"/>
          </a:xfrm>
          <a:prstGeom prst="rect">
            <a:avLst/>
          </a:prstGeom>
        </p:spPr>
      </p:pic>
      <p:sp>
        <p:nvSpPr>
          <p:cNvPr id="15" name="CasellaDiTesto 14">
            <a:extLst>
              <a:ext uri="{FF2B5EF4-FFF2-40B4-BE49-F238E27FC236}">
                <a16:creationId xmlns:a16="http://schemas.microsoft.com/office/drawing/2014/main" id="{A1E19604-D0B7-41A3-928B-C2B73C05DDED}"/>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6" name="Rettangolo 15">
            <a:extLst>
              <a:ext uri="{FF2B5EF4-FFF2-40B4-BE49-F238E27FC236}">
                <a16:creationId xmlns:a16="http://schemas.microsoft.com/office/drawing/2014/main" id="{07DB56C8-7305-4C5C-9E75-359896846A3E}"/>
              </a:ext>
            </a:extLst>
          </p:cNvPr>
          <p:cNvSpPr/>
          <p:nvPr/>
        </p:nvSpPr>
        <p:spPr>
          <a:xfrm>
            <a:off x="2438768" y="324937"/>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845070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215516" y="63139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4" name="Rettangolo 13"/>
          <p:cNvSpPr/>
          <p:nvPr/>
        </p:nvSpPr>
        <p:spPr>
          <a:xfrm>
            <a:off x="3167844" y="2132856"/>
            <a:ext cx="2736304" cy="100811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3600" dirty="0"/>
              <a:t>CLP</a:t>
            </a:r>
          </a:p>
        </p:txBody>
      </p:sp>
      <p:cxnSp>
        <p:nvCxnSpPr>
          <p:cNvPr id="15" name="Connettore 2 14"/>
          <p:cNvCxnSpPr/>
          <p:nvPr/>
        </p:nvCxnSpPr>
        <p:spPr>
          <a:xfrm flipH="1">
            <a:off x="2267744" y="3212976"/>
            <a:ext cx="786997"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4543120" y="3264306"/>
            <a:ext cx="0" cy="12448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ttangolo arrotondato 17"/>
          <p:cNvSpPr/>
          <p:nvPr/>
        </p:nvSpPr>
        <p:spPr>
          <a:xfrm>
            <a:off x="440011" y="3854062"/>
            <a:ext cx="1971749"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t>CLASSIFICAZIONE</a:t>
            </a:r>
          </a:p>
        </p:txBody>
      </p:sp>
      <p:sp>
        <p:nvSpPr>
          <p:cNvPr id="19" name="Rettangolo arrotondato 18"/>
          <p:cNvSpPr/>
          <p:nvPr/>
        </p:nvSpPr>
        <p:spPr>
          <a:xfrm>
            <a:off x="3629253" y="4620722"/>
            <a:ext cx="1827733"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t>ETICHETTATURA</a:t>
            </a:r>
            <a:endParaRPr lang="it-IT" b="1" dirty="0">
              <a:solidFill>
                <a:schemeClr val="dk1"/>
              </a:solidFill>
            </a:endParaRPr>
          </a:p>
        </p:txBody>
      </p:sp>
      <p:sp>
        <p:nvSpPr>
          <p:cNvPr id="20" name="Rettangolo arrotondato 19"/>
          <p:cNvSpPr/>
          <p:nvPr/>
        </p:nvSpPr>
        <p:spPr>
          <a:xfrm>
            <a:off x="6650090" y="3861716"/>
            <a:ext cx="2088232" cy="8194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dirty="0">
                <a:solidFill>
                  <a:schemeClr val="dk1"/>
                </a:solidFill>
              </a:rPr>
              <a:t>IMBALLAGGIO</a:t>
            </a:r>
          </a:p>
        </p:txBody>
      </p:sp>
      <p:cxnSp>
        <p:nvCxnSpPr>
          <p:cNvPr id="21" name="Connettore 2 20"/>
          <p:cNvCxnSpPr/>
          <p:nvPr/>
        </p:nvCxnSpPr>
        <p:spPr>
          <a:xfrm>
            <a:off x="5904148" y="3212976"/>
            <a:ext cx="786997"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n.1272/2008 - CLP </a:t>
            </a:r>
          </a:p>
        </p:txBody>
      </p:sp>
      <p:pic>
        <p:nvPicPr>
          <p:cNvPr id="22" name="Immagine 21">
            <a:extLst>
              <a:ext uri="{FF2B5EF4-FFF2-40B4-BE49-F238E27FC236}">
                <a16:creationId xmlns:a16="http://schemas.microsoft.com/office/drawing/2014/main" id="{49490C72-94E1-4A03-9669-E12C338DEC4D}"/>
              </a:ext>
            </a:extLst>
          </p:cNvPr>
          <p:cNvPicPr>
            <a:picLocks noChangeAspect="1"/>
          </p:cNvPicPr>
          <p:nvPr/>
        </p:nvPicPr>
        <p:blipFill>
          <a:blip r:embed="rId3"/>
          <a:stretch>
            <a:fillRect/>
          </a:stretch>
        </p:blipFill>
        <p:spPr>
          <a:xfrm>
            <a:off x="8607" y="0"/>
            <a:ext cx="561850" cy="604522"/>
          </a:xfrm>
          <a:prstGeom prst="rect">
            <a:avLst/>
          </a:prstGeom>
        </p:spPr>
      </p:pic>
      <p:sp>
        <p:nvSpPr>
          <p:cNvPr id="23" name="CasellaDiTesto 22">
            <a:extLst>
              <a:ext uri="{FF2B5EF4-FFF2-40B4-BE49-F238E27FC236}">
                <a16:creationId xmlns:a16="http://schemas.microsoft.com/office/drawing/2014/main" id="{3B0CA6B5-B59E-456B-85F2-C164EB5E02FB}"/>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24" name="Rettangolo 23">
            <a:extLst>
              <a:ext uri="{FF2B5EF4-FFF2-40B4-BE49-F238E27FC236}">
                <a16:creationId xmlns:a16="http://schemas.microsoft.com/office/drawing/2014/main" id="{A8133ACE-6B7D-414B-A8FE-B4D81B9F5F26}"/>
              </a:ext>
            </a:extLst>
          </p:cNvPr>
          <p:cNvSpPr/>
          <p:nvPr/>
        </p:nvSpPr>
        <p:spPr>
          <a:xfrm>
            <a:off x="2445918" y="371992"/>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313876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155575" y="647148"/>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2052" name="Picture 4" descr="Controlli, Monitoraggio, Valutazio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267" y="3645024"/>
            <a:ext cx="2610045" cy="17400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Rettangolo 8"/>
          <p:cNvSpPr/>
          <p:nvPr/>
        </p:nvSpPr>
        <p:spPr>
          <a:xfrm>
            <a:off x="1259632" y="2198484"/>
            <a:ext cx="6831935" cy="954107"/>
          </a:xfrm>
          <a:prstGeom prst="rect">
            <a:avLst/>
          </a:prstGeom>
        </p:spPr>
        <p:txBody>
          <a:bodyPr wrap="none">
            <a:spAutoFit/>
          </a:bodyPr>
          <a:lstStyle/>
          <a:p>
            <a:pPr algn="ctr"/>
            <a:r>
              <a:rPr lang="it-IT" sz="2800" b="1" dirty="0"/>
              <a:t>SOGGETTI COINVOLTI NELL’ATTUAZIONE DEL </a:t>
            </a:r>
          </a:p>
          <a:p>
            <a:pPr algn="ctr"/>
            <a:r>
              <a:rPr lang="it-IT" sz="2800" b="1" dirty="0"/>
              <a:t>REGOLAMENTO (CE) CLP</a:t>
            </a:r>
          </a:p>
        </p:txBody>
      </p:sp>
      <p:sp>
        <p:nvSpPr>
          <p:cNvPr id="21" name="Rettangolo 20"/>
          <p:cNvSpPr/>
          <p:nvPr/>
        </p:nvSpPr>
        <p:spPr>
          <a:xfrm>
            <a:off x="3203848" y="3645024"/>
            <a:ext cx="4420890" cy="2554545"/>
          </a:xfrm>
          <a:prstGeom prst="rect">
            <a:avLst/>
          </a:prstGeom>
        </p:spPr>
        <p:txBody>
          <a:bodyPr wrap="none">
            <a:spAutoFit/>
          </a:bodyPr>
          <a:lstStyle/>
          <a:p>
            <a:pPr marL="285750" indent="-285750">
              <a:spcAft>
                <a:spcPts val="600"/>
              </a:spcAft>
              <a:buFont typeface="Wingdings" panose="05000000000000000000" pitchFamily="2" charset="2"/>
              <a:buChar char="q"/>
            </a:pPr>
            <a:r>
              <a:rPr lang="it-IT" sz="2800" b="1" dirty="0"/>
              <a:t>FABBRICANTE</a:t>
            </a:r>
          </a:p>
          <a:p>
            <a:pPr marL="285750" indent="-285750">
              <a:spcAft>
                <a:spcPts val="600"/>
              </a:spcAft>
              <a:buFont typeface="Wingdings" panose="05000000000000000000" pitchFamily="2" charset="2"/>
              <a:buChar char="q"/>
            </a:pPr>
            <a:r>
              <a:rPr lang="it-IT" sz="2800" b="1" dirty="0"/>
              <a:t>PRODUTTORE DI ARTICOLI</a:t>
            </a:r>
          </a:p>
          <a:p>
            <a:pPr marL="285750" indent="-285750">
              <a:spcAft>
                <a:spcPts val="600"/>
              </a:spcAft>
              <a:buFont typeface="Wingdings" panose="05000000000000000000" pitchFamily="2" charset="2"/>
              <a:buChar char="q"/>
            </a:pPr>
            <a:r>
              <a:rPr lang="it-IT" sz="2800" b="1" dirty="0"/>
              <a:t>IMPORTATORE</a:t>
            </a:r>
          </a:p>
          <a:p>
            <a:pPr marL="285750" indent="-285750">
              <a:spcAft>
                <a:spcPts val="600"/>
              </a:spcAft>
              <a:buFont typeface="Wingdings" panose="05000000000000000000" pitchFamily="2" charset="2"/>
              <a:buChar char="q"/>
            </a:pPr>
            <a:r>
              <a:rPr lang="it-IT" sz="2800" b="1" dirty="0"/>
              <a:t>DISTRIBUTORE</a:t>
            </a:r>
          </a:p>
          <a:p>
            <a:pPr marL="285750" indent="-285750">
              <a:spcAft>
                <a:spcPts val="600"/>
              </a:spcAft>
              <a:buFont typeface="Wingdings" panose="05000000000000000000" pitchFamily="2" charset="2"/>
              <a:buChar char="q"/>
            </a:pPr>
            <a:r>
              <a:rPr lang="it-IT" sz="2800" b="1" dirty="0">
                <a:solidFill>
                  <a:srgbClr val="0000FF"/>
                </a:solidFill>
              </a:rPr>
              <a:t>UTILIZZATORE A VALLE</a:t>
            </a:r>
          </a:p>
        </p:txBody>
      </p:sp>
      <p:sp>
        <p:nvSpPr>
          <p:cNvPr id="12" name="Rettangolo 11"/>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n.1272/2008 - CLP </a:t>
            </a:r>
          </a:p>
        </p:txBody>
      </p:sp>
      <p:pic>
        <p:nvPicPr>
          <p:cNvPr id="13" name="Immagine 12">
            <a:extLst>
              <a:ext uri="{FF2B5EF4-FFF2-40B4-BE49-F238E27FC236}">
                <a16:creationId xmlns:a16="http://schemas.microsoft.com/office/drawing/2014/main" id="{67F31585-F937-4461-AE12-9A4B6BA7B29E}"/>
              </a:ext>
            </a:extLst>
          </p:cNvPr>
          <p:cNvPicPr>
            <a:picLocks noChangeAspect="1"/>
          </p:cNvPicPr>
          <p:nvPr/>
        </p:nvPicPr>
        <p:blipFill>
          <a:blip r:embed="rId6"/>
          <a:stretch>
            <a:fillRect/>
          </a:stretch>
        </p:blipFill>
        <p:spPr>
          <a:xfrm>
            <a:off x="8607" y="0"/>
            <a:ext cx="561850" cy="604522"/>
          </a:xfrm>
          <a:prstGeom prst="rect">
            <a:avLst/>
          </a:prstGeom>
        </p:spPr>
      </p:pic>
      <p:sp>
        <p:nvSpPr>
          <p:cNvPr id="14" name="CasellaDiTesto 13">
            <a:extLst>
              <a:ext uri="{FF2B5EF4-FFF2-40B4-BE49-F238E27FC236}">
                <a16:creationId xmlns:a16="http://schemas.microsoft.com/office/drawing/2014/main" id="{C2765178-3208-4865-9437-4B48D074B48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5" name="Rettangolo 14">
            <a:extLst>
              <a:ext uri="{FF2B5EF4-FFF2-40B4-BE49-F238E27FC236}">
                <a16:creationId xmlns:a16="http://schemas.microsoft.com/office/drawing/2014/main" id="{92AA8A38-9EC1-4F19-8474-FFB4A506D995}"/>
              </a:ext>
            </a:extLst>
          </p:cNvPr>
          <p:cNvSpPr/>
          <p:nvPr/>
        </p:nvSpPr>
        <p:spPr>
          <a:xfrm>
            <a:off x="2360523" y="380573"/>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114362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207007" y="61384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9" name="Rettangolo 8"/>
          <p:cNvSpPr/>
          <p:nvPr/>
        </p:nvSpPr>
        <p:spPr>
          <a:xfrm>
            <a:off x="2949781" y="2060848"/>
            <a:ext cx="3451650" cy="52322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lgn="ctr"/>
            <a:r>
              <a:rPr lang="it-IT" sz="2800" b="1" dirty="0"/>
              <a:t>UTILIZZATORI A VALLE</a:t>
            </a:r>
          </a:p>
        </p:txBody>
      </p:sp>
      <p:sp>
        <p:nvSpPr>
          <p:cNvPr id="6" name="Rettangolo 5"/>
          <p:cNvSpPr/>
          <p:nvPr/>
        </p:nvSpPr>
        <p:spPr>
          <a:xfrm>
            <a:off x="148092" y="2841898"/>
            <a:ext cx="8888404" cy="3539430"/>
          </a:xfrm>
          <a:prstGeom prst="rect">
            <a:avLst/>
          </a:prstGeom>
        </p:spPr>
        <p:txBody>
          <a:bodyPr wrap="square">
            <a:spAutoFit/>
          </a:bodyPr>
          <a:lstStyle/>
          <a:p>
            <a:r>
              <a:rPr lang="it-IT" sz="2000" dirty="0"/>
              <a:t>Gli utilizzatori a valle, compresi i formulatori e i </a:t>
            </a:r>
            <a:r>
              <a:rPr lang="it-IT" sz="2000" dirty="0" err="1"/>
              <a:t>reimportatori</a:t>
            </a:r>
            <a:r>
              <a:rPr lang="it-IT" sz="2000" dirty="0"/>
              <a:t>, sono tenuti a: </a:t>
            </a:r>
          </a:p>
          <a:p>
            <a:pPr marL="285750" lvl="0" indent="-285750" algn="just">
              <a:buFont typeface="Arial" panose="020B0604020202020204" pitchFamily="34" charset="0"/>
              <a:buChar char="•"/>
            </a:pPr>
            <a:r>
              <a:rPr lang="it-IT" sz="2000" b="1" dirty="0">
                <a:solidFill>
                  <a:srgbClr val="0000FF"/>
                </a:solidFill>
              </a:rPr>
              <a:t>aggiornare l’etichetta</a:t>
            </a:r>
            <a:r>
              <a:rPr lang="it-IT" sz="2000" dirty="0"/>
              <a:t>, in taluni casi senza indebito ritardo, dopo ogni modifica della classificazione della sostanza o miscela; </a:t>
            </a:r>
          </a:p>
          <a:p>
            <a:pPr marL="285750" lvl="0" indent="-285750" algn="just">
              <a:buFont typeface="Arial" panose="020B0604020202020204" pitchFamily="34" charset="0"/>
              <a:buChar char="•"/>
            </a:pPr>
            <a:r>
              <a:rPr lang="it-IT" sz="2000" dirty="0"/>
              <a:t>se si dispone di nuove informazioni che possono portare a una modifica degli elementi di classificazione ed etichettatura armonizzati di una sostanza, presentare una proposta all’Autorità competente di uno degli Stati Membri in cui la sostanza è immessa sul mercato; </a:t>
            </a:r>
          </a:p>
          <a:p>
            <a:pPr marL="285750" indent="-285750" algn="just">
              <a:buFont typeface="Arial" panose="020B0604020202020204" pitchFamily="34" charset="0"/>
              <a:buChar char="•"/>
            </a:pPr>
            <a:r>
              <a:rPr lang="it-IT" sz="2000" b="1" dirty="0">
                <a:solidFill>
                  <a:srgbClr val="0000FF"/>
                </a:solidFill>
              </a:rPr>
              <a:t>raccogliere tutte le informazioni</a:t>
            </a:r>
            <a:r>
              <a:rPr lang="it-IT" sz="2000" b="1" dirty="0">
                <a:solidFill>
                  <a:srgbClr val="FF0000"/>
                </a:solidFill>
              </a:rPr>
              <a:t> </a:t>
            </a:r>
            <a:r>
              <a:rPr lang="it-IT" sz="2000" dirty="0"/>
              <a:t>richieste ai fini della classificazione e dell’etichettatura a norma del Regolamento (CE) CLP ed </a:t>
            </a:r>
            <a:r>
              <a:rPr lang="it-IT" sz="2000" b="1" dirty="0">
                <a:solidFill>
                  <a:srgbClr val="0000FF"/>
                </a:solidFill>
              </a:rPr>
              <a:t>assicurarne la disponibilità per un periodo di almeno dieci anni </a:t>
            </a:r>
            <a:r>
              <a:rPr lang="it-IT" sz="2000" dirty="0"/>
              <a:t>a decorrere dalla data in cui è stata fornita per l’ultima volta la sostanza o la miscela. </a:t>
            </a:r>
            <a:r>
              <a:rPr lang="it-IT" sz="2400" dirty="0"/>
              <a:t>; </a:t>
            </a:r>
          </a:p>
        </p:txBody>
      </p:sp>
      <p:sp>
        <p:nvSpPr>
          <p:cNvPr id="11" name="Rettangolo 10"/>
          <p:cNvSpPr/>
          <p:nvPr/>
        </p:nvSpPr>
        <p:spPr>
          <a:xfrm>
            <a:off x="179512" y="980728"/>
            <a:ext cx="8712968" cy="461665"/>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it-IT" sz="2400" b="1" dirty="0"/>
              <a:t>Regolamento (CE) n.1272/2008 - CLP </a:t>
            </a:r>
          </a:p>
        </p:txBody>
      </p:sp>
      <p:pic>
        <p:nvPicPr>
          <p:cNvPr id="12" name="Immagine 11">
            <a:extLst>
              <a:ext uri="{FF2B5EF4-FFF2-40B4-BE49-F238E27FC236}">
                <a16:creationId xmlns:a16="http://schemas.microsoft.com/office/drawing/2014/main" id="{BFD9ED1E-E975-4FA9-B981-0D27875A59E1}"/>
              </a:ext>
            </a:extLst>
          </p:cNvPr>
          <p:cNvPicPr>
            <a:picLocks noChangeAspect="1"/>
          </p:cNvPicPr>
          <p:nvPr/>
        </p:nvPicPr>
        <p:blipFill>
          <a:blip r:embed="rId5"/>
          <a:stretch>
            <a:fillRect/>
          </a:stretch>
        </p:blipFill>
        <p:spPr>
          <a:xfrm>
            <a:off x="8607" y="0"/>
            <a:ext cx="561850" cy="604522"/>
          </a:xfrm>
          <a:prstGeom prst="rect">
            <a:avLst/>
          </a:prstGeom>
        </p:spPr>
      </p:pic>
      <p:sp>
        <p:nvSpPr>
          <p:cNvPr id="13" name="CasellaDiTesto 12">
            <a:extLst>
              <a:ext uri="{FF2B5EF4-FFF2-40B4-BE49-F238E27FC236}">
                <a16:creationId xmlns:a16="http://schemas.microsoft.com/office/drawing/2014/main" id="{A4DCBB71-A744-4FB4-8666-1597A2D78501}"/>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AB8779D8-299D-4551-90D3-B6206441A0B7}"/>
              </a:ext>
            </a:extLst>
          </p:cNvPr>
          <p:cNvSpPr/>
          <p:nvPr/>
        </p:nvSpPr>
        <p:spPr>
          <a:xfrm>
            <a:off x="2376852" y="38069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8969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215516" y="615153"/>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48" name="Picture 8" descr="REACH-CLP"/>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99785" y="5530124"/>
            <a:ext cx="1944215" cy="1296143"/>
          </a:xfrm>
          <a:prstGeom prst="rect">
            <a:avLst/>
          </a:prstGeom>
          <a:noFill/>
          <a:extLst>
            <a:ext uri="{909E8E84-426E-40DD-AFC4-6F175D3DCCD1}">
              <a14:hiddenFill xmlns:a14="http://schemas.microsoft.com/office/drawing/2010/main">
                <a:solidFill>
                  <a:srgbClr val="FFFFFF"/>
                </a:solidFill>
              </a14:hiddenFill>
            </a:ext>
          </a:extLst>
        </p:spPr>
      </p:pic>
      <p:sp>
        <p:nvSpPr>
          <p:cNvPr id="10" name="Rettangolo 9"/>
          <p:cNvSpPr/>
          <p:nvPr/>
        </p:nvSpPr>
        <p:spPr>
          <a:xfrm>
            <a:off x="179512" y="1048185"/>
            <a:ext cx="8736905"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it-IT" sz="2400" b="1" dirty="0">
                <a:solidFill>
                  <a:srgbClr val="0070C0"/>
                </a:solidFill>
              </a:rPr>
              <a:t>SOSTANZE CANCEROGENE </a:t>
            </a:r>
          </a:p>
          <a:p>
            <a:pPr algn="ctr"/>
            <a:r>
              <a:rPr lang="it-IT" sz="2400" b="1" dirty="0">
                <a:solidFill>
                  <a:srgbClr val="0070C0"/>
                </a:solidFill>
              </a:rPr>
              <a:t>PRESENTI NELLA FILIERA DEL LEGNO </a:t>
            </a:r>
            <a:endParaRPr lang="it-IT" sz="2400" dirty="0">
              <a:solidFill>
                <a:srgbClr val="0070C0"/>
              </a:solidFill>
            </a:endParaRPr>
          </a:p>
        </p:txBody>
      </p:sp>
      <p:sp>
        <p:nvSpPr>
          <p:cNvPr id="2" name="AutoShape 6" descr="▷ Le Migliori Vernici Per Legno. Comparazione Di Dicembre 2021"/>
          <p:cNvSpPr>
            <a:spLocks noChangeAspect="1" noChangeArrowheads="1"/>
          </p:cNvSpPr>
          <p:nvPr/>
        </p:nvSpPr>
        <p:spPr bwMode="auto">
          <a:xfrm>
            <a:off x="155575" y="-6937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7178" name="Picture 10" descr="▷ Le Migliori Vernici Per Legno. Comparazione Di Dicembre 20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1806" y="2420888"/>
            <a:ext cx="6632316" cy="3024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80" name="Picture 12" descr="Il rischio cancerogeno a casa tua - Stone"/>
          <p:cNvPicPr>
            <a:picLocks noChangeAspect="1" noChangeArrowheads="1"/>
          </p:cNvPicPr>
          <p:nvPr/>
        </p:nvPicPr>
        <p:blipFill rotWithShape="1">
          <a:blip r:embed="rId5">
            <a:extLst>
              <a:ext uri="{28A0092B-C50C-407E-A947-70E740481C1C}">
                <a14:useLocalDpi xmlns:a14="http://schemas.microsoft.com/office/drawing/2010/main" val="0"/>
              </a:ext>
            </a:extLst>
          </a:blip>
          <a:srcRect l="21599" r="21615"/>
          <a:stretch/>
        </p:blipFill>
        <p:spPr bwMode="auto">
          <a:xfrm>
            <a:off x="6732240" y="3239781"/>
            <a:ext cx="1798757" cy="1781787"/>
          </a:xfrm>
          <a:prstGeom prst="diamond">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Immagine 10">
            <a:extLst>
              <a:ext uri="{FF2B5EF4-FFF2-40B4-BE49-F238E27FC236}">
                <a16:creationId xmlns:a16="http://schemas.microsoft.com/office/drawing/2014/main" id="{CE926716-CF2E-418F-BD1C-A2A3CDBAE6AB}"/>
              </a:ext>
            </a:extLst>
          </p:cNvPr>
          <p:cNvPicPr>
            <a:picLocks noChangeAspect="1"/>
          </p:cNvPicPr>
          <p:nvPr/>
        </p:nvPicPr>
        <p:blipFill>
          <a:blip r:embed="rId6"/>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536D30DF-80C0-41AE-B053-7D255DE7F3D0}"/>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3" name="Rettangolo 12">
            <a:extLst>
              <a:ext uri="{FF2B5EF4-FFF2-40B4-BE49-F238E27FC236}">
                <a16:creationId xmlns:a16="http://schemas.microsoft.com/office/drawing/2014/main" id="{C328DA46-8D26-4AC8-AF2F-EFE02924C2C2}"/>
              </a:ext>
            </a:extLst>
          </p:cNvPr>
          <p:cNvSpPr/>
          <p:nvPr/>
        </p:nvSpPr>
        <p:spPr>
          <a:xfrm>
            <a:off x="2425179" y="379427"/>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3108747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53628" y="59847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 Le Migliori Vernici Per Legno. Comparazione Di Dicembre 2021"/>
          <p:cNvSpPr>
            <a:spLocks noChangeAspect="1" noChangeArrowheads="1"/>
          </p:cNvSpPr>
          <p:nvPr/>
        </p:nvSpPr>
        <p:spPr bwMode="auto">
          <a:xfrm>
            <a:off x="155575" y="-6937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718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47" y="1044575"/>
            <a:ext cx="3636118" cy="5156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ttangolo 8"/>
          <p:cNvSpPr/>
          <p:nvPr/>
        </p:nvSpPr>
        <p:spPr>
          <a:xfrm>
            <a:off x="3995936" y="1679254"/>
            <a:ext cx="4896544" cy="2585323"/>
          </a:xfrm>
          <a:prstGeom prst="rect">
            <a:avLst/>
          </a:prstGeom>
        </p:spPr>
        <p:txBody>
          <a:bodyPr wrap="square">
            <a:spAutoFit/>
          </a:bodyPr>
          <a:lstStyle/>
          <a:p>
            <a:pPr algn="just"/>
            <a:r>
              <a:rPr lang="it-IT" b="1" dirty="0"/>
              <a:t>SCHEDA – Lavorazione del legno</a:t>
            </a:r>
            <a:endParaRPr lang="it-IT" b="1" dirty="0">
              <a:hlinkClick r:id="rId4"/>
            </a:endParaRPr>
          </a:p>
          <a:p>
            <a:r>
              <a:rPr lang="it-IT" dirty="0">
                <a:hlinkClick r:id="rId4"/>
              </a:rPr>
              <a:t>http://www.ulssvicenza.it/allegati/983-SAI21_lavorazione_del_legno.pdf</a:t>
            </a:r>
            <a:endParaRPr lang="it-IT" dirty="0"/>
          </a:p>
          <a:p>
            <a:endParaRPr lang="it-IT" dirty="0"/>
          </a:p>
          <a:p>
            <a:pPr algn="just"/>
            <a:endParaRPr lang="it-IT" b="1" dirty="0"/>
          </a:p>
          <a:p>
            <a:pPr algn="just"/>
            <a:r>
              <a:rPr lang="it-IT" b="1" dirty="0"/>
              <a:t>SCHEDA – Fabbricazione di pannelli in legno</a:t>
            </a:r>
            <a:endParaRPr lang="it-IT" b="1" dirty="0">
              <a:hlinkClick r:id="rId4"/>
            </a:endParaRPr>
          </a:p>
          <a:p>
            <a:r>
              <a:rPr lang="it-IT" dirty="0">
                <a:hlinkClick r:id="rId5"/>
              </a:rPr>
              <a:t>http://www.ulssvicenza.it/allegati/977-SAI4_pannelli_di_legno.pdf</a:t>
            </a:r>
            <a:endParaRPr lang="it-IT" dirty="0"/>
          </a:p>
          <a:p>
            <a:endParaRPr lang="it-IT" dirty="0"/>
          </a:p>
        </p:txBody>
      </p:sp>
      <p:sp>
        <p:nvSpPr>
          <p:cNvPr id="11" name="Rettangolo 10"/>
          <p:cNvSpPr/>
          <p:nvPr/>
        </p:nvSpPr>
        <p:spPr>
          <a:xfrm>
            <a:off x="153628" y="6247733"/>
            <a:ext cx="6794636" cy="646331"/>
          </a:xfrm>
          <a:prstGeom prst="rect">
            <a:avLst/>
          </a:prstGeom>
        </p:spPr>
        <p:txBody>
          <a:bodyPr wrap="square">
            <a:spAutoFit/>
          </a:bodyPr>
          <a:lstStyle/>
          <a:p>
            <a:r>
              <a:rPr lang="it-IT" u="sng" dirty="0">
                <a:hlinkClick r:id="rId6"/>
              </a:rPr>
              <a:t>https://www.aulss8.veneto.it/allegati/4734-manuale_legno_27_ottobre.pdf</a:t>
            </a:r>
            <a:endParaRPr lang="it-IT" dirty="0"/>
          </a:p>
        </p:txBody>
      </p:sp>
      <p:pic>
        <p:nvPicPr>
          <p:cNvPr id="10" name="Immagine 9">
            <a:extLst>
              <a:ext uri="{FF2B5EF4-FFF2-40B4-BE49-F238E27FC236}">
                <a16:creationId xmlns:a16="http://schemas.microsoft.com/office/drawing/2014/main" id="{2309CA9F-2E24-4320-9DD3-644D81B9539F}"/>
              </a:ext>
            </a:extLst>
          </p:cNvPr>
          <p:cNvPicPr>
            <a:picLocks noChangeAspect="1"/>
          </p:cNvPicPr>
          <p:nvPr/>
        </p:nvPicPr>
        <p:blipFill>
          <a:blip r:embed="rId7"/>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C86933F6-FAED-4BBD-8920-9F8A81150C9C}"/>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3" name="Rettangolo 12">
            <a:extLst>
              <a:ext uri="{FF2B5EF4-FFF2-40B4-BE49-F238E27FC236}">
                <a16:creationId xmlns:a16="http://schemas.microsoft.com/office/drawing/2014/main" id="{02CD146E-2E3B-45E6-8EB9-2AD2FF707C1A}"/>
              </a:ext>
            </a:extLst>
          </p:cNvPr>
          <p:cNvSpPr/>
          <p:nvPr/>
        </p:nvSpPr>
        <p:spPr>
          <a:xfrm>
            <a:off x="2376852" y="34246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2847703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 Le Migliori Vernici Per Legno. Comparazione Di Dicembre 2021"/>
          <p:cNvSpPr>
            <a:spLocks noChangeAspect="1" noChangeArrowheads="1"/>
          </p:cNvSpPr>
          <p:nvPr/>
        </p:nvSpPr>
        <p:spPr bwMode="auto">
          <a:xfrm>
            <a:off x="155575" y="-6937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2" y="0"/>
            <a:ext cx="4807495" cy="6826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1978" y="1268760"/>
            <a:ext cx="4178805" cy="353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7303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sp>
        <p:nvSpPr>
          <p:cNvPr id="21" name="Rettangolo arrotondato 20"/>
          <p:cNvSpPr/>
          <p:nvPr/>
        </p:nvSpPr>
        <p:spPr>
          <a:xfrm>
            <a:off x="683568" y="906082"/>
            <a:ext cx="7848872" cy="619044"/>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450"/>
              </a:spcBef>
              <a:spcAft>
                <a:spcPts val="0"/>
              </a:spcAft>
            </a:pPr>
            <a:r>
              <a:rPr lang="it-IT" sz="2800" b="1" dirty="0">
                <a:solidFill>
                  <a:schemeClr val="bg1"/>
                </a:solidFill>
              </a:rPr>
              <a:t>Il concetto di «buona pratiche»</a:t>
            </a:r>
          </a:p>
        </p:txBody>
      </p:sp>
      <p:sp>
        <p:nvSpPr>
          <p:cNvPr id="8" name="Rectangle 2"/>
          <p:cNvSpPr>
            <a:spLocks noChangeArrowheads="1"/>
          </p:cNvSpPr>
          <p:nvPr/>
        </p:nvSpPr>
        <p:spPr bwMode="auto">
          <a:xfrm flipV="1">
            <a:off x="176708" y="611705"/>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grpSp>
        <p:nvGrpSpPr>
          <p:cNvPr id="5" name="Gruppo 4"/>
          <p:cNvGrpSpPr/>
          <p:nvPr/>
        </p:nvGrpSpPr>
        <p:grpSpPr>
          <a:xfrm>
            <a:off x="176708" y="1695410"/>
            <a:ext cx="8712968" cy="4181490"/>
            <a:chOff x="9543899" y="3073904"/>
            <a:chExt cx="9118049" cy="4379548"/>
          </a:xfrm>
        </p:grpSpPr>
        <p:pic>
          <p:nvPicPr>
            <p:cNvPr id="9" name="Picture 4" descr="FORMAZIONE: Macchine, polveri, carichi, sicurezza sul lavoro in segheria,  volume Inail"/>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47000"/>
                      </a14:imgEffect>
                      <a14:imgEffect>
                        <a14:brightnessContrast bright="40000" contrast="-40000"/>
                      </a14:imgEffect>
                    </a14:imgLayer>
                  </a14:imgProps>
                </a:ext>
                <a:ext uri="{28A0092B-C50C-407E-A947-70E740481C1C}">
                  <a14:useLocalDpi xmlns:a14="http://schemas.microsoft.com/office/drawing/2010/main" val="0"/>
                </a:ext>
              </a:extLst>
            </a:blip>
            <a:srcRect l="23191" t="11951"/>
            <a:stretch/>
          </p:blipFill>
          <p:spPr bwMode="auto">
            <a:xfrm flipH="1">
              <a:off x="9641858" y="3151824"/>
              <a:ext cx="9020090" cy="43016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ttangolo 3"/>
            <p:cNvSpPr/>
            <p:nvPr/>
          </p:nvSpPr>
          <p:spPr>
            <a:xfrm>
              <a:off x="9543899" y="3073904"/>
              <a:ext cx="9118049" cy="4301628"/>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0" name="Rettangolo 9"/>
          <p:cNvSpPr/>
          <p:nvPr/>
        </p:nvSpPr>
        <p:spPr>
          <a:xfrm>
            <a:off x="466374" y="1872112"/>
            <a:ext cx="8144089" cy="3539430"/>
          </a:xfrm>
          <a:prstGeom prst="rect">
            <a:avLst/>
          </a:prstGeom>
        </p:spPr>
        <p:txBody>
          <a:bodyPr wrap="square">
            <a:spAutoFit/>
          </a:bodyPr>
          <a:lstStyle/>
          <a:p>
            <a:pPr algn="just"/>
            <a:r>
              <a:rPr lang="it-IT" sz="1600" dirty="0">
                <a:latin typeface="Arial" panose="020B0604020202020204" pitchFamily="34" charset="0"/>
                <a:cs typeface="Arial" panose="020B0604020202020204" pitchFamily="34" charset="0"/>
              </a:rPr>
              <a:t>Nel concetto di buona pratica rientrano, tra gli altri, i </a:t>
            </a:r>
            <a:r>
              <a:rPr lang="it-IT" sz="1600" b="1" i="1" dirty="0">
                <a:solidFill>
                  <a:srgbClr val="0070C0"/>
                </a:solidFill>
                <a:latin typeface="Arial" panose="020B0604020202020204" pitchFamily="34" charset="0"/>
                <a:cs typeface="Arial" panose="020B0604020202020204" pitchFamily="34" charset="0"/>
              </a:rPr>
              <a:t>processi, le iniziative, gli accorgimenti tecnici e procedurali, le soluzioni operative, l’approccio metodologico</a:t>
            </a:r>
            <a:r>
              <a:rPr lang="it-IT" sz="1600" dirty="0">
                <a:latin typeface="Arial" panose="020B0604020202020204" pitchFamily="34" charset="0"/>
                <a:cs typeface="Arial" panose="020B0604020202020204" pitchFamily="34" charset="0"/>
              </a:rPr>
              <a:t> che hanno dato </a:t>
            </a:r>
            <a:r>
              <a:rPr lang="it-IT" sz="1600" b="1" u="sng" dirty="0">
                <a:solidFill>
                  <a:srgbClr val="0070C0"/>
                </a:solidFill>
                <a:latin typeface="Arial" panose="020B0604020202020204" pitchFamily="34" charset="0"/>
                <a:cs typeface="Arial" panose="020B0604020202020204" pitchFamily="34" charset="0"/>
              </a:rPr>
              <a:t>provata efficacia</a:t>
            </a:r>
            <a:r>
              <a:rPr lang="it-IT" sz="1600" b="1" dirty="0">
                <a:solidFill>
                  <a:srgbClr val="0070C0"/>
                </a:solidFill>
                <a:latin typeface="Arial" panose="020B0604020202020204" pitchFamily="34" charset="0"/>
                <a:cs typeface="Arial" panose="020B0604020202020204" pitchFamily="34" charset="0"/>
              </a:rPr>
              <a:t> </a:t>
            </a:r>
            <a:r>
              <a:rPr lang="it-IT" sz="1600" dirty="0">
                <a:latin typeface="Arial" panose="020B0604020202020204" pitchFamily="34" charset="0"/>
                <a:cs typeface="Arial" panose="020B0604020202020204" pitchFamily="34" charset="0"/>
              </a:rPr>
              <a:t>nel raggiungere i risultati attesi in termini di soddisfazione del bisogno o soluzione dell’eventuale problema. </a:t>
            </a:r>
          </a:p>
          <a:p>
            <a:pPr algn="just"/>
            <a:endParaRPr lang="it-IT" sz="1600" dirty="0">
              <a:latin typeface="Arial" panose="020B0604020202020204" pitchFamily="34" charset="0"/>
              <a:cs typeface="Arial" panose="020B0604020202020204" pitchFamily="34" charset="0"/>
            </a:endParaRPr>
          </a:p>
          <a:p>
            <a:pPr algn="just"/>
            <a:r>
              <a:rPr lang="it-IT" sz="1600" dirty="0">
                <a:latin typeface="Arial" panose="020B0604020202020204" pitchFamily="34" charset="0"/>
                <a:cs typeface="Arial" panose="020B0604020202020204" pitchFamily="34" charset="0"/>
              </a:rPr>
              <a:t>Le buone pratiche scaturiscono dall’</a:t>
            </a:r>
            <a:r>
              <a:rPr lang="it-IT" sz="1600" b="1" dirty="0">
                <a:solidFill>
                  <a:srgbClr val="0070C0"/>
                </a:solidFill>
                <a:latin typeface="Arial" panose="020B0604020202020204" pitchFamily="34" charset="0"/>
                <a:cs typeface="Arial" panose="020B0604020202020204" pitchFamily="34" charset="0"/>
              </a:rPr>
              <a:t>analisi e riproduzione delle migliori esperienze pratiche attuate da soggetti pubblici o privati</a:t>
            </a:r>
            <a:r>
              <a:rPr lang="it-IT" sz="1600" dirty="0">
                <a:latin typeface="Arial" panose="020B0604020202020204" pitchFamily="34" charset="0"/>
                <a:cs typeface="Arial" panose="020B0604020202020204" pitchFamily="34" charset="0"/>
              </a:rPr>
              <a:t> e delineano gli aspetti tecnici-organizzativi-procedurali per la realizzazione delle attività lavorative.</a:t>
            </a:r>
          </a:p>
          <a:p>
            <a:pPr algn="just"/>
            <a:endParaRPr lang="it-IT" sz="1600" dirty="0">
              <a:latin typeface="Arial" panose="020B0604020202020204" pitchFamily="34" charset="0"/>
              <a:cs typeface="Arial" panose="020B0604020202020204" pitchFamily="34" charset="0"/>
            </a:endParaRPr>
          </a:p>
          <a:p>
            <a:pPr algn="just"/>
            <a:r>
              <a:rPr lang="it-IT" sz="1600" dirty="0">
                <a:latin typeface="Arial" panose="020B0604020202020204" pitchFamily="34" charset="0"/>
                <a:cs typeface="Arial" panose="020B0604020202020204" pitchFamily="34" charset="0"/>
              </a:rPr>
              <a:t>Contengono </a:t>
            </a:r>
            <a:r>
              <a:rPr lang="it-IT" sz="1600" b="1" u="sng" dirty="0">
                <a:solidFill>
                  <a:srgbClr val="0070C0"/>
                </a:solidFill>
                <a:latin typeface="Arial" panose="020B0604020202020204" pitchFamily="34" charset="0"/>
                <a:cs typeface="Arial" panose="020B0604020202020204" pitchFamily="34" charset="0"/>
              </a:rPr>
              <a:t>procedure di prevenzione di concreta e realistica attuazione ed esperienze di eccellenza</a:t>
            </a:r>
            <a:r>
              <a:rPr lang="it-IT" sz="1600" dirty="0">
                <a:latin typeface="Arial" panose="020B0604020202020204" pitchFamily="34" charset="0"/>
                <a:cs typeface="Arial" panose="020B0604020202020204" pitchFamily="34" charset="0"/>
              </a:rPr>
              <a:t> presenti nel territorio</a:t>
            </a:r>
          </a:p>
          <a:p>
            <a:pPr algn="just"/>
            <a:endParaRPr lang="it-IT" sz="1600" dirty="0">
              <a:latin typeface="Arial" panose="020B0604020202020204" pitchFamily="34" charset="0"/>
              <a:cs typeface="Arial" panose="020B0604020202020204" pitchFamily="34" charset="0"/>
            </a:endParaRPr>
          </a:p>
          <a:p>
            <a:pPr algn="just"/>
            <a:r>
              <a:rPr lang="it-IT" sz="1600" dirty="0">
                <a:latin typeface="Arial" panose="020B0604020202020204" pitchFamily="34" charset="0"/>
                <a:cs typeface="Arial" panose="020B0604020202020204" pitchFamily="34" charset="0"/>
              </a:rPr>
              <a:t>È fondamentale che le buone pratiche possano essere </a:t>
            </a:r>
            <a:r>
              <a:rPr lang="it-IT" sz="1600" b="1" u="sng" dirty="0">
                <a:solidFill>
                  <a:srgbClr val="0070C0"/>
                </a:solidFill>
                <a:latin typeface="Arial" panose="020B0604020202020204" pitchFamily="34" charset="0"/>
                <a:cs typeface="Arial" panose="020B0604020202020204" pitchFamily="34" charset="0"/>
              </a:rPr>
              <a:t>condivise e rese facilmente consultabili</a:t>
            </a:r>
            <a:r>
              <a:rPr lang="it-IT" sz="1600" dirty="0">
                <a:latin typeface="Arial" panose="020B0604020202020204" pitchFamily="34" charset="0"/>
                <a:cs typeface="Arial" panose="020B0604020202020204" pitchFamily="34" charset="0"/>
              </a:rPr>
              <a:t> per la prevenzione degli infortuni e delle malattie professionali.</a:t>
            </a:r>
          </a:p>
        </p:txBody>
      </p:sp>
      <p:pic>
        <p:nvPicPr>
          <p:cNvPr id="11" name="Immagine 10">
            <a:extLst>
              <a:ext uri="{FF2B5EF4-FFF2-40B4-BE49-F238E27FC236}">
                <a16:creationId xmlns:a16="http://schemas.microsoft.com/office/drawing/2014/main" id="{93D51EDB-09F6-45EA-955B-2A9DDB45C56C}"/>
              </a:ext>
            </a:extLst>
          </p:cNvPr>
          <p:cNvPicPr>
            <a:picLocks noChangeAspect="1"/>
          </p:cNvPicPr>
          <p:nvPr/>
        </p:nvPicPr>
        <p:blipFill>
          <a:blip r:embed="rId5"/>
          <a:stretch>
            <a:fillRect/>
          </a:stretch>
        </p:blipFill>
        <p:spPr>
          <a:xfrm>
            <a:off x="8607" y="0"/>
            <a:ext cx="561850" cy="604522"/>
          </a:xfrm>
          <a:prstGeom prst="rect">
            <a:avLst/>
          </a:prstGeom>
        </p:spPr>
      </p:pic>
      <p:sp>
        <p:nvSpPr>
          <p:cNvPr id="12" name="CasellaDiTesto 11">
            <a:extLst>
              <a:ext uri="{FF2B5EF4-FFF2-40B4-BE49-F238E27FC236}">
                <a16:creationId xmlns:a16="http://schemas.microsoft.com/office/drawing/2014/main" id="{9DE5CD1C-CA84-44DC-A10A-BB60160F8C0C}"/>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3" name="Rettangolo 12">
            <a:extLst>
              <a:ext uri="{FF2B5EF4-FFF2-40B4-BE49-F238E27FC236}">
                <a16:creationId xmlns:a16="http://schemas.microsoft.com/office/drawing/2014/main" id="{912CB24B-D08C-4DD3-A5B8-828BD276EE49}"/>
              </a:ext>
            </a:extLst>
          </p:cNvPr>
          <p:cNvSpPr/>
          <p:nvPr/>
        </p:nvSpPr>
        <p:spPr>
          <a:xfrm>
            <a:off x="2411760" y="344543"/>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5845489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23057" y="615103"/>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618" y="789391"/>
            <a:ext cx="5562600" cy="584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asellaDiTesto 7">
            <a:extLst>
              <a:ext uri="{FF2B5EF4-FFF2-40B4-BE49-F238E27FC236}">
                <a16:creationId xmlns:a16="http://schemas.microsoft.com/office/drawing/2014/main" id="{16204591-FE9F-4912-BDFB-C4A51C71C7DC}"/>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pic>
        <p:nvPicPr>
          <p:cNvPr id="9" name="Immagine 8">
            <a:extLst>
              <a:ext uri="{FF2B5EF4-FFF2-40B4-BE49-F238E27FC236}">
                <a16:creationId xmlns:a16="http://schemas.microsoft.com/office/drawing/2014/main" id="{9DE2224E-B5C6-4CAD-A405-38EEFFF22E69}"/>
              </a:ext>
            </a:extLst>
          </p:cNvPr>
          <p:cNvPicPr>
            <a:picLocks noChangeAspect="1"/>
          </p:cNvPicPr>
          <p:nvPr/>
        </p:nvPicPr>
        <p:blipFill>
          <a:blip r:embed="rId4"/>
          <a:stretch>
            <a:fillRect/>
          </a:stretch>
        </p:blipFill>
        <p:spPr>
          <a:xfrm>
            <a:off x="8607" y="0"/>
            <a:ext cx="561850" cy="604522"/>
          </a:xfrm>
          <a:prstGeom prst="rect">
            <a:avLst/>
          </a:prstGeom>
        </p:spPr>
      </p:pic>
      <p:sp>
        <p:nvSpPr>
          <p:cNvPr id="10" name="Rettangolo 9">
            <a:extLst>
              <a:ext uri="{FF2B5EF4-FFF2-40B4-BE49-F238E27FC236}">
                <a16:creationId xmlns:a16="http://schemas.microsoft.com/office/drawing/2014/main" id="{03C4B6B9-BA4C-4FDE-861A-320AA16C5CA5}"/>
              </a:ext>
            </a:extLst>
          </p:cNvPr>
          <p:cNvSpPr/>
          <p:nvPr/>
        </p:nvSpPr>
        <p:spPr>
          <a:xfrm>
            <a:off x="2358415" y="34253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9845265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79512" y="61511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 Le Migliori Vernici Per Legno. Comparazione Di Dicembre 2021"/>
          <p:cNvSpPr>
            <a:spLocks noChangeAspect="1" noChangeArrowheads="1"/>
          </p:cNvSpPr>
          <p:nvPr/>
        </p:nvSpPr>
        <p:spPr bwMode="auto">
          <a:xfrm>
            <a:off x="155575" y="-6937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4338" name="Picture 2" descr="Formaldeide: settori interessati e rischi per la salute e la sicurezza"/>
          <p:cNvPicPr>
            <a:picLocks noChangeAspect="1" noChangeArrowheads="1"/>
          </p:cNvPicPr>
          <p:nvPr/>
        </p:nvPicPr>
        <p:blipFill rotWithShape="1">
          <a:blip r:embed="rId3">
            <a:extLst>
              <a:ext uri="{28A0092B-C50C-407E-A947-70E740481C1C}">
                <a14:useLocalDpi xmlns:a14="http://schemas.microsoft.com/office/drawing/2010/main" val="0"/>
              </a:ext>
            </a:extLst>
          </a:blip>
          <a:srcRect b="17668"/>
          <a:stretch/>
        </p:blipFill>
        <p:spPr bwMode="auto">
          <a:xfrm>
            <a:off x="746581" y="1688690"/>
            <a:ext cx="1694537" cy="1849369"/>
          </a:xfrm>
          <a:prstGeom prst="rect">
            <a:avLst/>
          </a:prstGeom>
          <a:noFill/>
          <a:extLst>
            <a:ext uri="{909E8E84-426E-40DD-AFC4-6F175D3DCCD1}">
              <a14:hiddenFill xmlns:a14="http://schemas.microsoft.com/office/drawing/2010/main">
                <a:solidFill>
                  <a:srgbClr val="FFFFFF"/>
                </a:solidFill>
              </a14:hiddenFill>
            </a:ext>
          </a:extLst>
        </p:spPr>
      </p:pic>
      <p:sp>
        <p:nvSpPr>
          <p:cNvPr id="10" name="Rettangolo 9"/>
          <p:cNvSpPr/>
          <p:nvPr/>
        </p:nvSpPr>
        <p:spPr>
          <a:xfrm>
            <a:off x="179512" y="1044575"/>
            <a:ext cx="871296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it-IT" sz="2800" b="1" dirty="0"/>
              <a:t>FORMALDEIDE</a:t>
            </a:r>
          </a:p>
        </p:txBody>
      </p:sp>
      <p:sp>
        <p:nvSpPr>
          <p:cNvPr id="6" name="Rettangolo 5"/>
          <p:cNvSpPr/>
          <p:nvPr/>
        </p:nvSpPr>
        <p:spPr>
          <a:xfrm>
            <a:off x="2613439" y="2060848"/>
            <a:ext cx="6279041" cy="10156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Arial" panose="020B0604020202020204" pitchFamily="34" charset="0"/>
              <a:buChar char="•"/>
            </a:pPr>
            <a:r>
              <a:rPr lang="it-IT" sz="2000" b="1" dirty="0"/>
              <a:t>Gas organico incolore e dall’odore pungente</a:t>
            </a:r>
          </a:p>
          <a:p>
            <a:pPr marL="285750" indent="-285750">
              <a:buFont typeface="Arial" panose="020B0604020202020204" pitchFamily="34" charset="0"/>
              <a:buChar char="•"/>
            </a:pPr>
            <a:r>
              <a:rPr lang="it-IT" sz="2000" b="1" dirty="0"/>
              <a:t>Molto solubile in acqua e in alcuni solventi organici </a:t>
            </a:r>
          </a:p>
          <a:p>
            <a:pPr marL="285750" indent="-285750">
              <a:buFont typeface="Arial" panose="020B0604020202020204" pitchFamily="34" charset="0"/>
              <a:buChar char="•"/>
            </a:pPr>
            <a:r>
              <a:rPr lang="it-IT" sz="2000" b="1" dirty="0"/>
              <a:t>Largo impiego come biocida (antimuffa) </a:t>
            </a:r>
          </a:p>
        </p:txBody>
      </p:sp>
      <p:pic>
        <p:nvPicPr>
          <p:cNvPr id="14340" name="Picture 4" descr="Formaldeide: utilizzi ed effetti sulla salu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823" y="4101210"/>
            <a:ext cx="3200977" cy="16505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ttangolo 7"/>
          <p:cNvSpPr/>
          <p:nvPr/>
        </p:nvSpPr>
        <p:spPr>
          <a:xfrm>
            <a:off x="3615432" y="3609697"/>
            <a:ext cx="5565080" cy="3170099"/>
          </a:xfrm>
          <a:prstGeom prst="rect">
            <a:avLst/>
          </a:prstGeom>
        </p:spPr>
        <p:txBody>
          <a:bodyPr wrap="square">
            <a:spAutoFit/>
          </a:bodyPr>
          <a:lstStyle/>
          <a:p>
            <a:pPr marL="285750" indent="-285750">
              <a:buFont typeface="Wingdings" panose="05000000000000000000" pitchFamily="2" charset="2"/>
              <a:buChar char="ü"/>
            </a:pPr>
            <a:r>
              <a:rPr lang="it-IT" sz="2000" dirty="0"/>
              <a:t>colle e vernici</a:t>
            </a:r>
          </a:p>
          <a:p>
            <a:pPr marL="285750" indent="-285750">
              <a:buFont typeface="Wingdings" panose="05000000000000000000" pitchFamily="2" charset="2"/>
              <a:buChar char="ü"/>
            </a:pPr>
            <a:r>
              <a:rPr lang="it-IT" sz="2000" dirty="0"/>
              <a:t>pitture e solventi</a:t>
            </a:r>
          </a:p>
          <a:p>
            <a:pPr marL="285750" indent="-285750">
              <a:buFont typeface="Wingdings" panose="05000000000000000000" pitchFamily="2" charset="2"/>
              <a:buChar char="ü"/>
            </a:pPr>
            <a:r>
              <a:rPr lang="it-IT" sz="2000" dirty="0"/>
              <a:t>rivestimenti</a:t>
            </a:r>
          </a:p>
          <a:p>
            <a:pPr marL="285750" indent="-285750">
              <a:buFont typeface="Wingdings" panose="05000000000000000000" pitchFamily="2" charset="2"/>
              <a:buChar char="ü"/>
            </a:pPr>
            <a:r>
              <a:rPr lang="it-IT" sz="2000" dirty="0"/>
              <a:t>schiume</a:t>
            </a:r>
          </a:p>
          <a:p>
            <a:pPr marL="285750" indent="-285750">
              <a:buFont typeface="Wingdings" panose="05000000000000000000" pitchFamily="2" charset="2"/>
              <a:buChar char="ü"/>
            </a:pPr>
            <a:r>
              <a:rPr lang="it-IT" sz="2000" dirty="0"/>
              <a:t>laminati plastici</a:t>
            </a:r>
          </a:p>
          <a:p>
            <a:pPr marL="285750" indent="-285750">
              <a:buFont typeface="Wingdings" panose="05000000000000000000" pitchFamily="2" charset="2"/>
              <a:buChar char="ü"/>
            </a:pPr>
            <a:r>
              <a:rPr lang="it-IT" sz="2000" dirty="0"/>
              <a:t>pannelli di legno pressati: OSB, MDF e truciolare</a:t>
            </a:r>
          </a:p>
          <a:p>
            <a:pPr marL="285750" indent="-285750">
              <a:buFont typeface="Wingdings" panose="05000000000000000000" pitchFamily="2" charset="2"/>
              <a:buChar char="ü"/>
            </a:pPr>
            <a:r>
              <a:rPr lang="it-IT" sz="2000" dirty="0"/>
              <a:t>mobili</a:t>
            </a:r>
          </a:p>
          <a:p>
            <a:pPr marL="285750" indent="-285750">
              <a:buFont typeface="Wingdings" panose="05000000000000000000" pitchFamily="2" charset="2"/>
              <a:buChar char="ü"/>
            </a:pPr>
            <a:r>
              <a:rPr lang="it-IT" sz="2000" dirty="0"/>
              <a:t>tessuti e tendaggi</a:t>
            </a:r>
          </a:p>
          <a:p>
            <a:pPr marL="285750" indent="-285750">
              <a:buFont typeface="Wingdings" panose="05000000000000000000" pitchFamily="2" charset="2"/>
              <a:buChar char="ü"/>
            </a:pPr>
            <a:r>
              <a:rPr lang="it-IT" sz="2000" dirty="0"/>
              <a:t>moquette</a:t>
            </a:r>
          </a:p>
          <a:p>
            <a:pPr marL="285750" indent="-285750">
              <a:buFont typeface="Wingdings" panose="05000000000000000000" pitchFamily="2" charset="2"/>
              <a:buChar char="ü"/>
            </a:pPr>
            <a:r>
              <a:rPr lang="it-IT" sz="2000" dirty="0"/>
              <a:t>isolanti termici ed acustici</a:t>
            </a:r>
          </a:p>
        </p:txBody>
      </p:sp>
      <p:pic>
        <p:nvPicPr>
          <p:cNvPr id="12" name="Immagine 11">
            <a:extLst>
              <a:ext uri="{FF2B5EF4-FFF2-40B4-BE49-F238E27FC236}">
                <a16:creationId xmlns:a16="http://schemas.microsoft.com/office/drawing/2014/main" id="{1B6DA9D1-53BE-4564-9398-98BB503820E1}"/>
              </a:ext>
            </a:extLst>
          </p:cNvPr>
          <p:cNvPicPr>
            <a:picLocks noChangeAspect="1"/>
          </p:cNvPicPr>
          <p:nvPr/>
        </p:nvPicPr>
        <p:blipFill>
          <a:blip r:embed="rId5"/>
          <a:stretch>
            <a:fillRect/>
          </a:stretch>
        </p:blipFill>
        <p:spPr>
          <a:xfrm>
            <a:off x="8607" y="0"/>
            <a:ext cx="561850" cy="604522"/>
          </a:xfrm>
          <a:prstGeom prst="rect">
            <a:avLst/>
          </a:prstGeom>
        </p:spPr>
      </p:pic>
      <p:sp>
        <p:nvSpPr>
          <p:cNvPr id="13" name="CasellaDiTesto 12">
            <a:extLst>
              <a:ext uri="{FF2B5EF4-FFF2-40B4-BE49-F238E27FC236}">
                <a16:creationId xmlns:a16="http://schemas.microsoft.com/office/drawing/2014/main" id="{A7D0FE5D-6E8F-4506-A0D9-9ED9F976CBCE}"/>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9A3E4DAD-4D3D-4F53-A4C0-185343489AB8}"/>
              </a:ext>
            </a:extLst>
          </p:cNvPr>
          <p:cNvSpPr/>
          <p:nvPr/>
        </p:nvSpPr>
        <p:spPr>
          <a:xfrm>
            <a:off x="2441118" y="378127"/>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0344689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79512" y="59824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0" name="Rettangolo 9"/>
          <p:cNvSpPr/>
          <p:nvPr/>
        </p:nvSpPr>
        <p:spPr>
          <a:xfrm>
            <a:off x="179512" y="1044575"/>
            <a:ext cx="871296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it-IT" sz="2800" b="1" dirty="0"/>
              <a:t>FORMALDEIDE</a:t>
            </a:r>
          </a:p>
        </p:txBody>
      </p:sp>
      <p:pic>
        <p:nvPicPr>
          <p:cNvPr id="12" name="Picture 12" descr="Il rischio cancerogeno a casa tua - Stone"/>
          <p:cNvPicPr>
            <a:picLocks noChangeAspect="1" noChangeArrowheads="1"/>
          </p:cNvPicPr>
          <p:nvPr/>
        </p:nvPicPr>
        <p:blipFill rotWithShape="1">
          <a:blip r:embed="rId3">
            <a:extLst>
              <a:ext uri="{28A0092B-C50C-407E-A947-70E740481C1C}">
                <a14:useLocalDpi xmlns:a14="http://schemas.microsoft.com/office/drawing/2010/main" val="0"/>
              </a:ext>
            </a:extLst>
          </a:blip>
          <a:srcRect l="21599" r="21615"/>
          <a:stretch/>
        </p:blipFill>
        <p:spPr bwMode="auto">
          <a:xfrm>
            <a:off x="928568" y="1984108"/>
            <a:ext cx="1798757" cy="1781787"/>
          </a:xfrm>
          <a:prstGeom prst="diamond">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Rettangolo 8"/>
          <p:cNvSpPr/>
          <p:nvPr/>
        </p:nvSpPr>
        <p:spPr>
          <a:xfrm>
            <a:off x="2902222" y="2459504"/>
            <a:ext cx="5846242" cy="830997"/>
          </a:xfrm>
          <a:prstGeom prst="rect">
            <a:avLst/>
          </a:prstGeom>
        </p:spPr>
        <p:txBody>
          <a:bodyPr wrap="square">
            <a:spAutoFit/>
          </a:bodyPr>
          <a:lstStyle/>
          <a:p>
            <a:pPr marL="342900" indent="-342900">
              <a:buFont typeface="Arial" panose="020B0604020202020204" pitchFamily="34" charset="0"/>
              <a:buChar char="•"/>
            </a:pPr>
            <a:r>
              <a:rPr lang="it-IT" sz="2400" b="1" dirty="0"/>
              <a:t>Classificata dallo IARC come un </a:t>
            </a:r>
            <a:r>
              <a:rPr lang="it-IT" sz="2400" b="1" dirty="0">
                <a:solidFill>
                  <a:srgbClr val="FF0000"/>
                </a:solidFill>
              </a:rPr>
              <a:t>probabile cancerogeno</a:t>
            </a:r>
            <a:r>
              <a:rPr lang="it-IT" sz="2400" b="1" dirty="0"/>
              <a:t> per l’uomo (gruppo 2A)</a:t>
            </a:r>
          </a:p>
        </p:txBody>
      </p:sp>
      <p:sp>
        <p:nvSpPr>
          <p:cNvPr id="11" name="Rettangolo 10"/>
          <p:cNvSpPr/>
          <p:nvPr/>
        </p:nvSpPr>
        <p:spPr>
          <a:xfrm>
            <a:off x="2902222" y="4056547"/>
            <a:ext cx="5281281" cy="461665"/>
          </a:xfrm>
          <a:prstGeom prst="rect">
            <a:avLst/>
          </a:prstGeom>
        </p:spPr>
        <p:txBody>
          <a:bodyPr wrap="square">
            <a:spAutoFit/>
          </a:bodyPr>
          <a:lstStyle/>
          <a:p>
            <a:pPr marL="342900" indent="-342900">
              <a:buFont typeface="Arial" panose="020B0604020202020204" pitchFamily="34" charset="0"/>
              <a:buChar char="•"/>
            </a:pPr>
            <a:r>
              <a:rPr lang="it-IT" sz="2400" b="1" dirty="0"/>
              <a:t>Noti gli effetti irritanti acuti e cronici</a:t>
            </a:r>
          </a:p>
        </p:txBody>
      </p:sp>
      <p:sp>
        <p:nvSpPr>
          <p:cNvPr id="13" name="Rettangolo 12"/>
          <p:cNvSpPr/>
          <p:nvPr/>
        </p:nvSpPr>
        <p:spPr>
          <a:xfrm>
            <a:off x="3563888" y="4653136"/>
            <a:ext cx="5580112" cy="1631216"/>
          </a:xfrm>
          <a:prstGeom prst="rect">
            <a:avLst/>
          </a:prstGeom>
        </p:spPr>
        <p:txBody>
          <a:bodyPr wrap="square">
            <a:spAutoFit/>
          </a:bodyPr>
          <a:lstStyle/>
          <a:p>
            <a:pPr marL="285750" indent="-285750">
              <a:buFont typeface="Arial" panose="020B0604020202020204" pitchFamily="34" charset="0"/>
              <a:buChar char="•"/>
            </a:pPr>
            <a:r>
              <a:rPr lang="it-IT" sz="2000" b="1" dirty="0"/>
              <a:t>irritazione oculare</a:t>
            </a:r>
            <a:r>
              <a:rPr lang="it-IT" sz="2000" dirty="0"/>
              <a:t>, </a:t>
            </a:r>
            <a:r>
              <a:rPr lang="it-IT" sz="2000" b="1" dirty="0"/>
              <a:t>nasale</a:t>
            </a:r>
            <a:r>
              <a:rPr lang="it-IT" sz="2000" dirty="0"/>
              <a:t> e a carico della </a:t>
            </a:r>
            <a:r>
              <a:rPr lang="it-IT" sz="2000" b="1" dirty="0"/>
              <a:t>gola</a:t>
            </a:r>
            <a:endParaRPr lang="it-IT" sz="2000" dirty="0"/>
          </a:p>
          <a:p>
            <a:pPr marL="285750" indent="-285750">
              <a:buFont typeface="Arial" panose="020B0604020202020204" pitchFamily="34" charset="0"/>
              <a:buChar char="•"/>
            </a:pPr>
            <a:r>
              <a:rPr lang="it-IT" sz="2000" b="1" dirty="0"/>
              <a:t>starnuti</a:t>
            </a:r>
            <a:endParaRPr lang="it-IT" sz="2000" dirty="0"/>
          </a:p>
          <a:p>
            <a:pPr marL="285750" indent="-285750">
              <a:buFont typeface="Arial" panose="020B0604020202020204" pitchFamily="34" charset="0"/>
              <a:buChar char="•"/>
            </a:pPr>
            <a:r>
              <a:rPr lang="it-IT" sz="2000" b="1" dirty="0"/>
              <a:t>tosse</a:t>
            </a:r>
            <a:endParaRPr lang="it-IT" sz="2000" dirty="0"/>
          </a:p>
          <a:p>
            <a:pPr marL="285750" indent="-285750">
              <a:buFont typeface="Arial" panose="020B0604020202020204" pitchFamily="34" charset="0"/>
              <a:buChar char="•"/>
            </a:pPr>
            <a:r>
              <a:rPr lang="it-IT" sz="2000" b="1" dirty="0"/>
              <a:t>affaticamento</a:t>
            </a:r>
            <a:endParaRPr lang="it-IT" sz="2000" dirty="0"/>
          </a:p>
          <a:p>
            <a:pPr marL="285750" indent="-285750">
              <a:buFont typeface="Arial" panose="020B0604020202020204" pitchFamily="34" charset="0"/>
              <a:buChar char="•"/>
            </a:pPr>
            <a:r>
              <a:rPr lang="it-IT" sz="2000" b="1" dirty="0"/>
              <a:t>eritemi cutanei</a:t>
            </a:r>
            <a:r>
              <a:rPr lang="it-IT" sz="2000" dirty="0"/>
              <a:t> </a:t>
            </a:r>
          </a:p>
        </p:txBody>
      </p:sp>
      <p:cxnSp>
        <p:nvCxnSpPr>
          <p:cNvPr id="15" name="Connettore 1 14"/>
          <p:cNvCxnSpPr/>
          <p:nvPr/>
        </p:nvCxnSpPr>
        <p:spPr>
          <a:xfrm>
            <a:off x="3524069" y="4653136"/>
            <a:ext cx="0" cy="157963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4" name="Immagine 13">
            <a:extLst>
              <a:ext uri="{FF2B5EF4-FFF2-40B4-BE49-F238E27FC236}">
                <a16:creationId xmlns:a16="http://schemas.microsoft.com/office/drawing/2014/main" id="{B68E654F-DBEC-4881-8E03-AB86189A8D5C}"/>
              </a:ext>
            </a:extLst>
          </p:cNvPr>
          <p:cNvPicPr>
            <a:picLocks noChangeAspect="1"/>
          </p:cNvPicPr>
          <p:nvPr/>
        </p:nvPicPr>
        <p:blipFill>
          <a:blip r:embed="rId4"/>
          <a:stretch>
            <a:fillRect/>
          </a:stretch>
        </p:blipFill>
        <p:spPr>
          <a:xfrm>
            <a:off x="8607" y="0"/>
            <a:ext cx="561850" cy="604522"/>
          </a:xfrm>
          <a:prstGeom prst="rect">
            <a:avLst/>
          </a:prstGeom>
        </p:spPr>
      </p:pic>
      <p:sp>
        <p:nvSpPr>
          <p:cNvPr id="16" name="CasellaDiTesto 15">
            <a:extLst>
              <a:ext uri="{FF2B5EF4-FFF2-40B4-BE49-F238E27FC236}">
                <a16:creationId xmlns:a16="http://schemas.microsoft.com/office/drawing/2014/main" id="{8AD21DC0-BAB9-4513-BDDF-1B4785452027}"/>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7" name="Rettangolo 16">
            <a:extLst>
              <a:ext uri="{FF2B5EF4-FFF2-40B4-BE49-F238E27FC236}">
                <a16:creationId xmlns:a16="http://schemas.microsoft.com/office/drawing/2014/main" id="{7734A7D8-0FDF-454A-BF8C-28E5C5D2460E}"/>
              </a:ext>
            </a:extLst>
          </p:cNvPr>
          <p:cNvSpPr/>
          <p:nvPr/>
        </p:nvSpPr>
        <p:spPr>
          <a:xfrm>
            <a:off x="2389834" y="338386"/>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2517121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flipV="1">
            <a:off x="179512" y="598320"/>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 Le Migliori Vernici Per Legno. Comparazione Di Dicembre 2021"/>
          <p:cNvSpPr>
            <a:spLocks noChangeAspect="1" noChangeArrowheads="1"/>
          </p:cNvSpPr>
          <p:nvPr/>
        </p:nvSpPr>
        <p:spPr bwMode="auto">
          <a:xfrm>
            <a:off x="155575" y="-6937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 Le Migliori Vernici Per Legno. Comparazione Di Dicembre 2021"/>
          <p:cNvSpPr>
            <a:spLocks noChangeAspect="1" noChangeArrowheads="1"/>
          </p:cNvSpPr>
          <p:nvPr/>
        </p:nvSpPr>
        <p:spPr bwMode="auto">
          <a:xfrm>
            <a:off x="307975" y="-541338"/>
            <a:ext cx="3171825" cy="144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0" name="Rettangolo 9"/>
          <p:cNvSpPr/>
          <p:nvPr/>
        </p:nvSpPr>
        <p:spPr>
          <a:xfrm>
            <a:off x="179512" y="1044575"/>
            <a:ext cx="871296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r>
              <a:rPr lang="it-IT" sz="2800" b="1" dirty="0"/>
              <a:t>FORMALDEIDE</a:t>
            </a:r>
          </a:p>
        </p:txBody>
      </p:sp>
      <p:sp>
        <p:nvSpPr>
          <p:cNvPr id="6" name="Rettangolo 5"/>
          <p:cNvSpPr/>
          <p:nvPr/>
        </p:nvSpPr>
        <p:spPr>
          <a:xfrm>
            <a:off x="179512" y="1916832"/>
            <a:ext cx="8712968" cy="1384995"/>
          </a:xfrm>
          <a:prstGeom prst="rect">
            <a:avLst/>
          </a:prstGeom>
        </p:spPr>
        <p:txBody>
          <a:bodyPr wrap="square">
            <a:spAutoFit/>
          </a:bodyPr>
          <a:lstStyle/>
          <a:p>
            <a:pPr algn="ctr"/>
            <a:r>
              <a:rPr lang="it-IT" sz="2400" b="1" u="sng" dirty="0"/>
              <a:t>Decreto 11 febbraio 2021</a:t>
            </a:r>
            <a:r>
              <a:rPr lang="it-IT" sz="2400" u="sng" dirty="0"/>
              <a:t> </a:t>
            </a:r>
          </a:p>
          <a:p>
            <a:r>
              <a:rPr lang="it-IT" sz="2000" i="1" dirty="0"/>
              <a:t>“Protezione dei lavoratori contro i rischi derivanti da un'esposizione ad agenti cancerogeni o mutageni durante il lavoro” </a:t>
            </a:r>
          </a:p>
          <a:p>
            <a:endParaRPr lang="it-IT" sz="2000" dirty="0"/>
          </a:p>
        </p:txBody>
      </p:sp>
      <p:sp>
        <p:nvSpPr>
          <p:cNvPr id="8" name="Rettangolo 7"/>
          <p:cNvSpPr/>
          <p:nvPr/>
        </p:nvSpPr>
        <p:spPr>
          <a:xfrm>
            <a:off x="179512" y="3068960"/>
            <a:ext cx="8584505" cy="1200329"/>
          </a:xfrm>
          <a:prstGeom prst="rect">
            <a:avLst/>
          </a:prstGeom>
        </p:spPr>
        <p:txBody>
          <a:bodyPr wrap="square">
            <a:spAutoFit/>
          </a:bodyPr>
          <a:lstStyle/>
          <a:p>
            <a:r>
              <a:rPr lang="it-IT" b="1" dirty="0"/>
              <a:t>modifica il D.Lgs. 81/2008 in attuazione della</a:t>
            </a:r>
          </a:p>
          <a:p>
            <a:pPr marL="285750" indent="-285750" algn="just">
              <a:buFont typeface="Arial" panose="020B0604020202020204" pitchFamily="34" charset="0"/>
              <a:buChar char="•"/>
            </a:pPr>
            <a:r>
              <a:rPr lang="it-IT" dirty="0"/>
              <a:t>direttiva (UE) 2019/130 del 16.01.2019 </a:t>
            </a:r>
          </a:p>
          <a:p>
            <a:pPr marL="285750" indent="-285750">
              <a:buFont typeface="Arial" panose="020B0604020202020204" pitchFamily="34" charset="0"/>
              <a:buChar char="•"/>
            </a:pPr>
            <a:r>
              <a:rPr lang="it-IT" dirty="0"/>
              <a:t>direttiva (UE) 2019/983 del 5.06.2019 </a:t>
            </a:r>
          </a:p>
          <a:p>
            <a:endParaRPr lang="it-IT" dirty="0"/>
          </a:p>
        </p:txBody>
      </p:sp>
      <p:sp>
        <p:nvSpPr>
          <p:cNvPr id="14" name="Rettangolo 13"/>
          <p:cNvSpPr/>
          <p:nvPr/>
        </p:nvSpPr>
        <p:spPr>
          <a:xfrm>
            <a:off x="1992057" y="4395959"/>
            <a:ext cx="5148350" cy="83099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it-IT" sz="2400" b="1" dirty="0"/>
              <a:t>Limiti di esposizione alla formaldeide per i lavoratori</a:t>
            </a:r>
          </a:p>
        </p:txBody>
      </p:sp>
      <p:sp>
        <p:nvSpPr>
          <p:cNvPr id="16" name="Rettangolo 15"/>
          <p:cNvSpPr/>
          <p:nvPr/>
        </p:nvSpPr>
        <p:spPr>
          <a:xfrm>
            <a:off x="23527" y="5406315"/>
            <a:ext cx="9301001" cy="830997"/>
          </a:xfrm>
          <a:prstGeom prst="rect">
            <a:avLst/>
          </a:prstGeom>
        </p:spPr>
        <p:txBody>
          <a:bodyPr wrap="square">
            <a:spAutoFit/>
          </a:bodyPr>
          <a:lstStyle/>
          <a:p>
            <a:pPr marL="285750" indent="-285750">
              <a:buFont typeface="Wingdings" panose="05000000000000000000" pitchFamily="2" charset="2"/>
              <a:buChar char="Ø"/>
            </a:pPr>
            <a:r>
              <a:rPr lang="it-IT" sz="2400" b="1" dirty="0">
                <a:solidFill>
                  <a:srgbClr val="FF0000"/>
                </a:solidFill>
              </a:rPr>
              <a:t>0,37 mg/m</a:t>
            </a:r>
            <a:r>
              <a:rPr lang="it-IT" sz="2400" b="1" baseline="30000" dirty="0">
                <a:solidFill>
                  <a:srgbClr val="FF0000"/>
                </a:solidFill>
              </a:rPr>
              <a:t>3</a:t>
            </a:r>
            <a:r>
              <a:rPr lang="it-IT" sz="2400" b="1" dirty="0">
                <a:solidFill>
                  <a:srgbClr val="FF0000"/>
                </a:solidFill>
              </a:rPr>
              <a:t> </a:t>
            </a:r>
            <a:r>
              <a:rPr lang="it-IT" b="1" dirty="0"/>
              <a:t>(0,3 </a:t>
            </a:r>
            <a:r>
              <a:rPr lang="it-IT" b="1" dirty="0" err="1"/>
              <a:t>ppm</a:t>
            </a:r>
            <a:r>
              <a:rPr lang="it-IT" b="1" dirty="0"/>
              <a:t>) sulle 8 ore (TLV-TWA) </a:t>
            </a:r>
          </a:p>
          <a:p>
            <a:pPr marL="273050" indent="-273050">
              <a:buFont typeface="Wingdings" panose="05000000000000000000" pitchFamily="2" charset="2"/>
              <a:buChar char="Ø"/>
            </a:pPr>
            <a:r>
              <a:rPr lang="it-IT" sz="2400" b="1" dirty="0">
                <a:solidFill>
                  <a:srgbClr val="FF0000"/>
                </a:solidFill>
              </a:rPr>
              <a:t>0,74 mg/m</a:t>
            </a:r>
            <a:r>
              <a:rPr lang="it-IT" sz="2400" b="1" baseline="30000" dirty="0">
                <a:solidFill>
                  <a:srgbClr val="FF0000"/>
                </a:solidFill>
              </a:rPr>
              <a:t>3</a:t>
            </a:r>
            <a:r>
              <a:rPr lang="it-IT" sz="2400" b="1" dirty="0">
                <a:solidFill>
                  <a:srgbClr val="FF0000"/>
                </a:solidFill>
              </a:rPr>
              <a:t> </a:t>
            </a:r>
            <a:r>
              <a:rPr lang="it-IT" b="1" dirty="0"/>
              <a:t>(0,6 </a:t>
            </a:r>
            <a:r>
              <a:rPr lang="it-IT" b="1" dirty="0" err="1"/>
              <a:t>ppm</a:t>
            </a:r>
            <a:r>
              <a:rPr lang="it-IT" b="1" dirty="0"/>
              <a:t>) sulle esposizioni brevi fino ad un massimo di 15 minuti (TLV-STEL)</a:t>
            </a:r>
          </a:p>
        </p:txBody>
      </p:sp>
      <p:pic>
        <p:nvPicPr>
          <p:cNvPr id="12" name="Immagine 11">
            <a:extLst>
              <a:ext uri="{FF2B5EF4-FFF2-40B4-BE49-F238E27FC236}">
                <a16:creationId xmlns:a16="http://schemas.microsoft.com/office/drawing/2014/main" id="{F073E126-C48C-4DF5-97A1-E77065BB7901}"/>
              </a:ext>
            </a:extLst>
          </p:cNvPr>
          <p:cNvPicPr>
            <a:picLocks noChangeAspect="1"/>
          </p:cNvPicPr>
          <p:nvPr/>
        </p:nvPicPr>
        <p:blipFill>
          <a:blip r:embed="rId3"/>
          <a:stretch>
            <a:fillRect/>
          </a:stretch>
        </p:blipFill>
        <p:spPr>
          <a:xfrm>
            <a:off x="8607" y="0"/>
            <a:ext cx="561850" cy="604522"/>
          </a:xfrm>
          <a:prstGeom prst="rect">
            <a:avLst/>
          </a:prstGeom>
        </p:spPr>
      </p:pic>
      <p:sp>
        <p:nvSpPr>
          <p:cNvPr id="13" name="CasellaDiTesto 12">
            <a:extLst>
              <a:ext uri="{FF2B5EF4-FFF2-40B4-BE49-F238E27FC236}">
                <a16:creationId xmlns:a16="http://schemas.microsoft.com/office/drawing/2014/main" id="{A0FD4F10-0C2E-46CB-9339-C055C676FD73}"/>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5" name="Rettangolo 14">
            <a:extLst>
              <a:ext uri="{FF2B5EF4-FFF2-40B4-BE49-F238E27FC236}">
                <a16:creationId xmlns:a16="http://schemas.microsoft.com/office/drawing/2014/main" id="{A2439240-7E75-4781-968A-F126013A0A83}"/>
              </a:ext>
            </a:extLst>
          </p:cNvPr>
          <p:cNvSpPr/>
          <p:nvPr/>
        </p:nvSpPr>
        <p:spPr>
          <a:xfrm>
            <a:off x="2393790" y="34232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0147902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215516" y="61245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6" name="Picture 2" descr="205° Circolo Didattico Anguillara Sabazia (RM) » LO SPORTELLO DEI BISOGNI  EDUCATIVI SPECIALI (BES) A.S.2018/2019"/>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336" y="4653136"/>
            <a:ext cx="2683831" cy="2129174"/>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7"/>
          <p:cNvSpPr/>
          <p:nvPr/>
        </p:nvSpPr>
        <p:spPr>
          <a:xfrm>
            <a:off x="155574" y="1772816"/>
            <a:ext cx="8736905" cy="2800767"/>
          </a:xfrm>
          <a:prstGeom prst="rect">
            <a:avLst/>
          </a:prstGeom>
        </p:spPr>
        <p:txBody>
          <a:bodyPr wrap="square">
            <a:spAutoFit/>
          </a:bodyPr>
          <a:lstStyle/>
          <a:p>
            <a:r>
              <a:rPr lang="it-IT" sz="1600" b="1" dirty="0"/>
              <a:t>ASSL Oristano: </a:t>
            </a:r>
            <a:r>
              <a:rPr lang="it-IT" sz="1600" u="sng" dirty="0">
                <a:hlinkClick r:id="rId6"/>
              </a:rPr>
              <a:t>https://www.asloristano.it/index.php?xsl=15&amp;s=5&amp;v=9&amp;c=5180&amp;esn=Primo+piano&amp;na=1&amp;n=10</a:t>
            </a:r>
            <a:endParaRPr lang="it-IT" sz="1600" dirty="0"/>
          </a:p>
          <a:p>
            <a:r>
              <a:rPr lang="it-IT" sz="1600" dirty="0"/>
              <a:t> </a:t>
            </a:r>
          </a:p>
          <a:p>
            <a:r>
              <a:rPr lang="it-IT" sz="1600" b="1" dirty="0"/>
              <a:t>ASSL Sanluri: </a:t>
            </a:r>
          </a:p>
          <a:p>
            <a:r>
              <a:rPr lang="it-IT" sz="1600" u="sng" dirty="0">
                <a:hlinkClick r:id="rId7"/>
              </a:rPr>
              <a:t>http://www.aslsanluri.it/index.php?xsl=15&amp;s=6&amp;v=9&amp;c=5181&amp;esn=Primo+piano&amp;na=1&amp;n=10</a:t>
            </a:r>
            <a:endParaRPr lang="it-IT" sz="1600" dirty="0"/>
          </a:p>
          <a:p>
            <a:r>
              <a:rPr lang="it-IT" sz="1600" dirty="0"/>
              <a:t> </a:t>
            </a:r>
          </a:p>
          <a:p>
            <a:r>
              <a:rPr lang="it-IT" sz="1600" b="1" dirty="0"/>
              <a:t>ASSL Carbonia: </a:t>
            </a:r>
            <a:r>
              <a:rPr lang="it-IT" sz="1600" u="sng" dirty="0">
                <a:hlinkClick r:id="rId8"/>
              </a:rPr>
              <a:t>https://www.aslcarbonia.it/index.php?xsl=15&amp;s=7&amp;v=9&amp;c=5185&amp;esn=Primo+piano&amp;na=1&amp;n=10</a:t>
            </a:r>
            <a:endParaRPr lang="it-IT" sz="1600" dirty="0"/>
          </a:p>
          <a:p>
            <a:r>
              <a:rPr lang="it-IT" sz="1600" dirty="0"/>
              <a:t> </a:t>
            </a:r>
          </a:p>
          <a:p>
            <a:r>
              <a:rPr lang="it-IT" sz="1600" b="1" dirty="0"/>
              <a:t>ASSL Cagliari: </a:t>
            </a:r>
            <a:r>
              <a:rPr lang="it-IT" sz="1600" u="sng" dirty="0">
                <a:hlinkClick r:id="rId9"/>
              </a:rPr>
              <a:t>https://www.aslcagliari.it/index.php?xsl=15&amp;s=8&amp;v=9&amp;c=5158&amp;esn=Primo+piano&amp;na=1&amp;n=10</a:t>
            </a:r>
            <a:endParaRPr lang="it-IT" sz="1600" dirty="0">
              <a:effectLst/>
            </a:endParaRPr>
          </a:p>
        </p:txBody>
      </p:sp>
      <p:sp>
        <p:nvSpPr>
          <p:cNvPr id="12" name="Rettangolo 11"/>
          <p:cNvSpPr/>
          <p:nvPr/>
        </p:nvSpPr>
        <p:spPr>
          <a:xfrm>
            <a:off x="1224639" y="889556"/>
            <a:ext cx="6901954"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algn="ctr"/>
            <a:r>
              <a:rPr lang="it-IT" sz="2800" b="1" dirty="0"/>
              <a:t>Sportelli informativi in materia di REACH/CLP</a:t>
            </a:r>
          </a:p>
        </p:txBody>
      </p:sp>
      <p:pic>
        <p:nvPicPr>
          <p:cNvPr id="11" name="Immagine 10">
            <a:extLst>
              <a:ext uri="{FF2B5EF4-FFF2-40B4-BE49-F238E27FC236}">
                <a16:creationId xmlns:a16="http://schemas.microsoft.com/office/drawing/2014/main" id="{EB07E082-058B-4A85-9FA9-84CC372C23D2}"/>
              </a:ext>
            </a:extLst>
          </p:cNvPr>
          <p:cNvPicPr>
            <a:picLocks noChangeAspect="1"/>
          </p:cNvPicPr>
          <p:nvPr/>
        </p:nvPicPr>
        <p:blipFill>
          <a:blip r:embed="rId10"/>
          <a:stretch>
            <a:fillRect/>
          </a:stretch>
        </p:blipFill>
        <p:spPr>
          <a:xfrm>
            <a:off x="8607" y="0"/>
            <a:ext cx="561850" cy="604522"/>
          </a:xfrm>
          <a:prstGeom prst="rect">
            <a:avLst/>
          </a:prstGeom>
        </p:spPr>
      </p:pic>
      <p:sp>
        <p:nvSpPr>
          <p:cNvPr id="13" name="CasellaDiTesto 12">
            <a:extLst>
              <a:ext uri="{FF2B5EF4-FFF2-40B4-BE49-F238E27FC236}">
                <a16:creationId xmlns:a16="http://schemas.microsoft.com/office/drawing/2014/main" id="{7DA13055-D45E-489B-B818-E34EDDA9FBF1}"/>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13463470-F5A9-40DB-BFC3-D95B313BDC0C}"/>
              </a:ext>
            </a:extLst>
          </p:cNvPr>
          <p:cNvSpPr/>
          <p:nvPr/>
        </p:nvSpPr>
        <p:spPr>
          <a:xfrm>
            <a:off x="2439002" y="373791"/>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6309761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11"/>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00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a:off x="18479" y="789391"/>
            <a:ext cx="9090025" cy="602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flipV="1">
            <a:off x="187683" y="61224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AutoShape 4" descr="REACH-CLP"/>
          <p:cNvSpPr>
            <a:spLocks noChangeAspect="1" noChangeArrowheads="1"/>
          </p:cNvSpPr>
          <p:nvPr/>
        </p:nvSpPr>
        <p:spPr bwMode="auto">
          <a:xfrm>
            <a:off x="155575" y="-8223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5" name="AutoShape 6" descr="REACH-CLP"/>
          <p:cNvSpPr>
            <a:spLocks noChangeAspect="1" noChangeArrowheads="1"/>
          </p:cNvSpPr>
          <p:nvPr/>
        </p:nvSpPr>
        <p:spPr bwMode="auto">
          <a:xfrm>
            <a:off x="307975" y="-669925"/>
            <a:ext cx="257175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AutoShape 6" descr="Icona lente di ingrandimento 436213 - Scarica Immagini Vettoriali Gratis,  Grafica Vettoriale, e Disegno Model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8" descr="Icona lente di ingrandimento 436213 - Scarica Immagini Vettoriali Gratis,  Grafica Vettoriale, e Disegno Modell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1" name="Rettangolo 10"/>
          <p:cNvSpPr/>
          <p:nvPr/>
        </p:nvSpPr>
        <p:spPr>
          <a:xfrm>
            <a:off x="1224639" y="889556"/>
            <a:ext cx="6901954"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algn="ctr"/>
            <a:r>
              <a:rPr lang="it-IT" sz="2800" b="1" dirty="0"/>
              <a:t>Sportelli informativi in materia di REACH/CLP</a:t>
            </a:r>
          </a:p>
        </p:txBody>
      </p:sp>
      <p:sp>
        <p:nvSpPr>
          <p:cNvPr id="8" name="Rettangolo 7"/>
          <p:cNvSpPr/>
          <p:nvPr/>
        </p:nvSpPr>
        <p:spPr>
          <a:xfrm>
            <a:off x="227583" y="1678156"/>
            <a:ext cx="8736905" cy="3046988"/>
          </a:xfrm>
          <a:prstGeom prst="rect">
            <a:avLst/>
          </a:prstGeom>
        </p:spPr>
        <p:txBody>
          <a:bodyPr wrap="square">
            <a:spAutoFit/>
          </a:bodyPr>
          <a:lstStyle/>
          <a:p>
            <a:r>
              <a:rPr lang="it-IT" sz="1600" b="1" dirty="0"/>
              <a:t>ASSL Sassari: </a:t>
            </a:r>
            <a:r>
              <a:rPr lang="it-IT" sz="1600" u="sng" dirty="0">
                <a:hlinkClick r:id="rId5"/>
              </a:rPr>
              <a:t>https://www.aslsassari.it/index.php?xsl=15&amp;s=1&amp;v=9&amp;c=5184&amp;esn=Primo+piano&amp;na=1&amp;n=10</a:t>
            </a:r>
            <a:endParaRPr lang="it-IT" sz="1600" dirty="0"/>
          </a:p>
          <a:p>
            <a:r>
              <a:rPr lang="it-IT" sz="1600" b="1" dirty="0"/>
              <a:t> </a:t>
            </a:r>
            <a:endParaRPr lang="it-IT" sz="1600" dirty="0"/>
          </a:p>
          <a:p>
            <a:r>
              <a:rPr lang="it-IT" sz="1600" b="1" dirty="0"/>
              <a:t>ASSL Olbia: </a:t>
            </a:r>
          </a:p>
          <a:p>
            <a:r>
              <a:rPr lang="it-IT" sz="1600" u="sng" dirty="0">
                <a:hlinkClick r:id="rId6"/>
              </a:rPr>
              <a:t>https://www.aslolbia.it/index.php?xsl=15&amp;s=2&amp;v=9&amp;c=5252&amp;esn=Primo+piano&amp;na=1&amp;n=10</a:t>
            </a:r>
            <a:endParaRPr lang="it-IT" sz="1600" dirty="0"/>
          </a:p>
          <a:p>
            <a:r>
              <a:rPr lang="it-IT" sz="1600" dirty="0"/>
              <a:t> </a:t>
            </a:r>
          </a:p>
          <a:p>
            <a:r>
              <a:rPr lang="it-IT" sz="1600" b="1" dirty="0"/>
              <a:t>ASSL Nuoro: </a:t>
            </a:r>
          </a:p>
          <a:p>
            <a:r>
              <a:rPr lang="it-IT" sz="1600" u="sng" dirty="0">
                <a:hlinkClick r:id="rId7"/>
              </a:rPr>
              <a:t>http://www.aslnuoro.it/index.php?xsl=15&amp;s=3&amp;v=9&amp;c=5183&amp;esn=Primo%20piano&amp;na=1&amp;n=10</a:t>
            </a:r>
            <a:endParaRPr lang="it-IT" sz="1600" dirty="0"/>
          </a:p>
          <a:p>
            <a:r>
              <a:rPr lang="it-IT" sz="1600" dirty="0"/>
              <a:t> </a:t>
            </a:r>
          </a:p>
          <a:p>
            <a:r>
              <a:rPr lang="it-IT" sz="1600" b="1" dirty="0"/>
              <a:t>ASSL Lanusei:</a:t>
            </a:r>
          </a:p>
          <a:p>
            <a:r>
              <a:rPr lang="it-IT" sz="1600" u="sng" dirty="0">
                <a:hlinkClick r:id="rId8"/>
              </a:rPr>
              <a:t>http://www.asllanusei.it/servizicittadino/regolamentireacheclp/</a:t>
            </a:r>
            <a:endParaRPr lang="it-IT" sz="1600" dirty="0"/>
          </a:p>
          <a:p>
            <a:r>
              <a:rPr lang="it-IT" sz="1600" dirty="0"/>
              <a:t> </a:t>
            </a:r>
          </a:p>
        </p:txBody>
      </p:sp>
      <p:pic>
        <p:nvPicPr>
          <p:cNvPr id="12" name="Picture 2" descr="205° Circolo Didattico Anguillara Sabazia (RM) » LO SPORTELLO DEI BISOGNI  EDUCATIVI SPECIALI (BES) A.S.2018/2019"/>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336" y="4653136"/>
            <a:ext cx="2683831" cy="2129174"/>
          </a:xfrm>
          <a:prstGeom prst="rect">
            <a:avLst/>
          </a:prstGeom>
          <a:noFill/>
          <a:extLst>
            <a:ext uri="{909E8E84-426E-40DD-AFC4-6F175D3DCCD1}">
              <a14:hiddenFill xmlns:a14="http://schemas.microsoft.com/office/drawing/2010/main">
                <a:solidFill>
                  <a:srgbClr val="FFFFFF"/>
                </a:solidFill>
              </a14:hiddenFill>
            </a:ext>
          </a:extLst>
        </p:spPr>
      </p:pic>
      <p:pic>
        <p:nvPicPr>
          <p:cNvPr id="13" name="Immagine 12">
            <a:extLst>
              <a:ext uri="{FF2B5EF4-FFF2-40B4-BE49-F238E27FC236}">
                <a16:creationId xmlns:a16="http://schemas.microsoft.com/office/drawing/2014/main" id="{AB09BD44-81F4-4E79-A6CA-44601D40DDAF}"/>
              </a:ext>
            </a:extLst>
          </p:cNvPr>
          <p:cNvPicPr>
            <a:picLocks noChangeAspect="1"/>
          </p:cNvPicPr>
          <p:nvPr/>
        </p:nvPicPr>
        <p:blipFill>
          <a:blip r:embed="rId10"/>
          <a:stretch>
            <a:fillRect/>
          </a:stretch>
        </p:blipFill>
        <p:spPr>
          <a:xfrm>
            <a:off x="8607" y="0"/>
            <a:ext cx="561850" cy="604522"/>
          </a:xfrm>
          <a:prstGeom prst="rect">
            <a:avLst/>
          </a:prstGeom>
        </p:spPr>
      </p:pic>
      <p:sp>
        <p:nvSpPr>
          <p:cNvPr id="14" name="CasellaDiTesto 13">
            <a:extLst>
              <a:ext uri="{FF2B5EF4-FFF2-40B4-BE49-F238E27FC236}">
                <a16:creationId xmlns:a16="http://schemas.microsoft.com/office/drawing/2014/main" id="{61A39BA9-EF44-41E3-B0D2-BB5AA65F044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5" name="Rettangolo 14">
            <a:extLst>
              <a:ext uri="{FF2B5EF4-FFF2-40B4-BE49-F238E27FC236}">
                <a16:creationId xmlns:a16="http://schemas.microsoft.com/office/drawing/2014/main" id="{650F7916-6426-4C3E-A144-1A1D639C9718}"/>
              </a:ext>
            </a:extLst>
          </p:cNvPr>
          <p:cNvSpPr/>
          <p:nvPr/>
        </p:nvSpPr>
        <p:spPr>
          <a:xfrm>
            <a:off x="2376852" y="333535"/>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896791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179512" y="62016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sp>
        <p:nvSpPr>
          <p:cNvPr id="2" name="Freccia a destra 1"/>
          <p:cNvSpPr/>
          <p:nvPr/>
        </p:nvSpPr>
        <p:spPr>
          <a:xfrm>
            <a:off x="137306" y="5805264"/>
            <a:ext cx="16683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33662" y="5805264"/>
            <a:ext cx="8558818"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B6A1A557-B0EE-4C7F-975B-1E763E4E8219}"/>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EB380DD8-0572-4AF5-91ED-D9A482299578}"/>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2AA0266F-BECC-437C-8345-1ADA6F77C60A}"/>
              </a:ext>
            </a:extLst>
          </p:cNvPr>
          <p:cNvSpPr/>
          <p:nvPr/>
        </p:nvSpPr>
        <p:spPr>
          <a:xfrm>
            <a:off x="2305202" y="371599"/>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122042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815" y="1198048"/>
            <a:ext cx="8704369" cy="4461903"/>
          </a:xfrm>
          <a:prstGeom prst="rect">
            <a:avLst/>
          </a:prstGeom>
        </p:spPr>
      </p:pic>
      <p:sp>
        <p:nvSpPr>
          <p:cNvPr id="6" name="Rectangle 2"/>
          <p:cNvSpPr>
            <a:spLocks noChangeArrowheads="1"/>
          </p:cNvSpPr>
          <p:nvPr/>
        </p:nvSpPr>
        <p:spPr bwMode="auto">
          <a:xfrm flipV="1">
            <a:off x="208625" y="64059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5" name="Rettangolo 14"/>
          <p:cNvSpPr/>
          <p:nvPr/>
        </p:nvSpPr>
        <p:spPr>
          <a:xfrm>
            <a:off x="175121" y="980727"/>
            <a:ext cx="871296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pPr lvl="0" algn="ctr"/>
            <a:r>
              <a:rPr lang="it-IT" sz="2400" b="1" dirty="0"/>
              <a:t>SORVEGLIANZA SANITARIA EFFICACE</a:t>
            </a:r>
            <a:endParaRPr lang="it-IT" sz="2400" b="1" dirty="0">
              <a:solidFill>
                <a:prstClr val="black"/>
              </a:solidFill>
            </a:endParaRPr>
          </a:p>
        </p:txBody>
      </p:sp>
      <p:pic>
        <p:nvPicPr>
          <p:cNvPr id="5124" name="Picture 4" descr="Il Medico Competente | CeMISA"/>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38726" y="1211559"/>
            <a:ext cx="1649363" cy="12241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ttangolo 3"/>
          <p:cNvSpPr/>
          <p:nvPr/>
        </p:nvSpPr>
        <p:spPr>
          <a:xfrm>
            <a:off x="307975" y="1733855"/>
            <a:ext cx="4878500" cy="1015663"/>
          </a:xfrm>
          <a:prstGeom prst="rect">
            <a:avLst/>
          </a:prstGeom>
        </p:spPr>
        <p:txBody>
          <a:bodyPr wrap="square">
            <a:spAutoFit/>
          </a:bodyPr>
          <a:lstStyle/>
          <a:p>
            <a:pPr algn="ctr"/>
            <a:r>
              <a:rPr lang="it-IT" sz="2000" b="1" dirty="0"/>
              <a:t>Lavoratori sottoposti a sorveglianza sanitaria per il rischio cancerogeno correlato all’esposizione a polveri di legno duro</a:t>
            </a:r>
          </a:p>
        </p:txBody>
      </p:sp>
      <p:sp>
        <p:nvSpPr>
          <p:cNvPr id="5" name="Rettangolo 4"/>
          <p:cNvSpPr/>
          <p:nvPr/>
        </p:nvSpPr>
        <p:spPr>
          <a:xfrm>
            <a:off x="403989" y="3641248"/>
            <a:ext cx="4303574"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it-IT" sz="2000" b="1" dirty="0"/>
              <a:t>Registro degli esposti </a:t>
            </a:r>
          </a:p>
          <a:p>
            <a:pPr algn="ctr"/>
            <a:r>
              <a:rPr lang="it-IT" sz="2000" b="1" dirty="0"/>
              <a:t>a norma dell’art. 243 D.Lgs. 81/2008</a:t>
            </a:r>
          </a:p>
        </p:txBody>
      </p:sp>
      <p:sp>
        <p:nvSpPr>
          <p:cNvPr id="7" name="Freccia in giù 6"/>
          <p:cNvSpPr/>
          <p:nvPr/>
        </p:nvSpPr>
        <p:spPr>
          <a:xfrm>
            <a:off x="2267744" y="3057294"/>
            <a:ext cx="576064" cy="3648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16"/>
          <p:cNvSpPr/>
          <p:nvPr/>
        </p:nvSpPr>
        <p:spPr>
          <a:xfrm>
            <a:off x="5292080" y="3579692"/>
            <a:ext cx="3456384" cy="830997"/>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a:spAutoFit/>
          </a:bodyPr>
          <a:lstStyle/>
          <a:p>
            <a:pPr marL="285750" indent="-285750">
              <a:buFont typeface="Arial" panose="020B0604020202020204" pitchFamily="34" charset="0"/>
              <a:buChar char="•"/>
            </a:pPr>
            <a:r>
              <a:rPr lang="it-IT" sz="1600" dirty="0"/>
              <a:t>ATTIVITA’ SVOLTA</a:t>
            </a:r>
          </a:p>
          <a:p>
            <a:pPr marL="285750" indent="-285750">
              <a:buFont typeface="Arial" panose="020B0604020202020204" pitchFamily="34" charset="0"/>
              <a:buChar char="•"/>
            </a:pPr>
            <a:r>
              <a:rPr lang="it-IT" sz="1600" dirty="0"/>
              <a:t>LIVELLO DI ESPOSIZIONE (intensità, frequenza, durata)</a:t>
            </a:r>
          </a:p>
        </p:txBody>
      </p:sp>
      <p:sp>
        <p:nvSpPr>
          <p:cNvPr id="18" name="Freccia in giù 17"/>
          <p:cNvSpPr/>
          <p:nvPr/>
        </p:nvSpPr>
        <p:spPr>
          <a:xfrm rot="16200000">
            <a:off x="4716016" y="3812764"/>
            <a:ext cx="576064" cy="3648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Freccia in giù 18"/>
          <p:cNvSpPr/>
          <p:nvPr/>
        </p:nvSpPr>
        <p:spPr>
          <a:xfrm>
            <a:off x="2267744" y="4509120"/>
            <a:ext cx="576064" cy="3648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0648" y="5060210"/>
            <a:ext cx="2448272" cy="1127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ettangolo 8"/>
          <p:cNvSpPr/>
          <p:nvPr/>
        </p:nvSpPr>
        <p:spPr>
          <a:xfrm>
            <a:off x="1187624" y="6211669"/>
            <a:ext cx="5598368" cy="369332"/>
          </a:xfrm>
          <a:prstGeom prst="rect">
            <a:avLst/>
          </a:prstGeom>
        </p:spPr>
        <p:txBody>
          <a:bodyPr wrap="square">
            <a:spAutoFit/>
          </a:bodyPr>
          <a:lstStyle/>
          <a:p>
            <a:r>
              <a:rPr lang="it-IT" b="1" dirty="0"/>
              <a:t>Settore Ricerca - Dipartimento Medicina del Lavoro</a:t>
            </a:r>
          </a:p>
        </p:txBody>
      </p:sp>
      <p:pic>
        <p:nvPicPr>
          <p:cNvPr id="14" name="Immagine 13">
            <a:extLst>
              <a:ext uri="{FF2B5EF4-FFF2-40B4-BE49-F238E27FC236}">
                <a16:creationId xmlns:a16="http://schemas.microsoft.com/office/drawing/2014/main" id="{E6042E33-CA25-4584-B655-B5E23BA84B21}"/>
              </a:ext>
            </a:extLst>
          </p:cNvPr>
          <p:cNvPicPr>
            <a:picLocks noChangeAspect="1"/>
          </p:cNvPicPr>
          <p:nvPr/>
        </p:nvPicPr>
        <p:blipFill>
          <a:blip r:embed="rId6"/>
          <a:stretch>
            <a:fillRect/>
          </a:stretch>
        </p:blipFill>
        <p:spPr>
          <a:xfrm>
            <a:off x="8607" y="0"/>
            <a:ext cx="561850" cy="604522"/>
          </a:xfrm>
          <a:prstGeom prst="rect">
            <a:avLst/>
          </a:prstGeom>
        </p:spPr>
      </p:pic>
      <p:sp>
        <p:nvSpPr>
          <p:cNvPr id="16" name="CasellaDiTesto 15">
            <a:extLst>
              <a:ext uri="{FF2B5EF4-FFF2-40B4-BE49-F238E27FC236}">
                <a16:creationId xmlns:a16="http://schemas.microsoft.com/office/drawing/2014/main" id="{91784944-5EEE-42A4-912F-15B48453E078}"/>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21" name="Rettangolo 20">
            <a:extLst>
              <a:ext uri="{FF2B5EF4-FFF2-40B4-BE49-F238E27FC236}">
                <a16:creationId xmlns:a16="http://schemas.microsoft.com/office/drawing/2014/main" id="{57EDDEFE-53EA-4F91-9567-3E257C81CAE3}"/>
              </a:ext>
            </a:extLst>
          </p:cNvPr>
          <p:cNvSpPr/>
          <p:nvPr/>
        </p:nvSpPr>
        <p:spPr>
          <a:xfrm>
            <a:off x="2353164" y="378989"/>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33657348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5" name="Rettangolo 4"/>
          <p:cNvSpPr/>
          <p:nvPr/>
        </p:nvSpPr>
        <p:spPr>
          <a:xfrm>
            <a:off x="175121" y="980727"/>
            <a:ext cx="871296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pPr lvl="0" algn="ctr"/>
            <a:r>
              <a:rPr lang="it-IT" sz="2400" b="1" dirty="0"/>
              <a:t>SORVEGLIANZA SANITARIA EFFICACE</a:t>
            </a:r>
            <a:endParaRPr lang="it-IT" sz="2400" b="1" dirty="0">
              <a:solidFill>
                <a:prstClr val="black"/>
              </a:solidFill>
            </a:endParaRPr>
          </a:p>
        </p:txBody>
      </p:sp>
      <p:pic>
        <p:nvPicPr>
          <p:cNvPr id="6" name="Picture 4" descr="Il Medico Competente | CeMISA"/>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38726" y="1211559"/>
            <a:ext cx="1649363" cy="12241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flipV="1">
            <a:off x="175121" y="626709"/>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849895"/>
            <a:ext cx="3266924" cy="37656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ttangolo 8"/>
          <p:cNvSpPr/>
          <p:nvPr/>
        </p:nvSpPr>
        <p:spPr>
          <a:xfrm>
            <a:off x="3779912" y="3356992"/>
            <a:ext cx="4572000" cy="1138773"/>
          </a:xfrm>
          <a:prstGeom prst="rect">
            <a:avLst/>
          </a:prstGeom>
        </p:spPr>
        <p:txBody>
          <a:bodyPr>
            <a:spAutoFit/>
          </a:bodyPr>
          <a:lstStyle/>
          <a:p>
            <a:pPr algn="ctr"/>
            <a:r>
              <a:rPr lang="it-IT" sz="2800" b="1" dirty="0" err="1">
                <a:solidFill>
                  <a:srgbClr val="00B0F0"/>
                </a:solidFill>
              </a:rPr>
              <a:t>ReNaTuNS</a:t>
            </a:r>
            <a:r>
              <a:rPr lang="it-IT" sz="2800" b="1" dirty="0">
                <a:solidFill>
                  <a:srgbClr val="00B0F0"/>
                </a:solidFill>
              </a:rPr>
              <a:t> </a:t>
            </a:r>
          </a:p>
          <a:p>
            <a:pPr algn="ctr"/>
            <a:r>
              <a:rPr lang="it-IT" sz="2000" dirty="0"/>
              <a:t>Registro Nazionale dei casi di tumore naso-sinusale </a:t>
            </a:r>
          </a:p>
        </p:txBody>
      </p:sp>
      <p:pic>
        <p:nvPicPr>
          <p:cNvPr id="10" name="Immagine 9">
            <a:extLst>
              <a:ext uri="{FF2B5EF4-FFF2-40B4-BE49-F238E27FC236}">
                <a16:creationId xmlns:a16="http://schemas.microsoft.com/office/drawing/2014/main" id="{F25B8151-C43C-481F-95FE-E5E57681593B}"/>
              </a:ext>
            </a:extLst>
          </p:cNvPr>
          <p:cNvPicPr>
            <a:picLocks noChangeAspect="1"/>
          </p:cNvPicPr>
          <p:nvPr/>
        </p:nvPicPr>
        <p:blipFill>
          <a:blip r:embed="rId6"/>
          <a:stretch>
            <a:fillRect/>
          </a:stretch>
        </p:blipFill>
        <p:spPr>
          <a:xfrm>
            <a:off x="8607" y="0"/>
            <a:ext cx="561850" cy="604522"/>
          </a:xfrm>
          <a:prstGeom prst="rect">
            <a:avLst/>
          </a:prstGeom>
        </p:spPr>
      </p:pic>
      <p:sp>
        <p:nvSpPr>
          <p:cNvPr id="11" name="CasellaDiTesto 10">
            <a:extLst>
              <a:ext uri="{FF2B5EF4-FFF2-40B4-BE49-F238E27FC236}">
                <a16:creationId xmlns:a16="http://schemas.microsoft.com/office/drawing/2014/main" id="{91B16D52-C6AB-4BAB-B672-C1BAA1F53662}"/>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F2B459D3-DBC8-4447-BF9C-7E5616541F49}"/>
              </a:ext>
            </a:extLst>
          </p:cNvPr>
          <p:cNvSpPr/>
          <p:nvPr/>
        </p:nvSpPr>
        <p:spPr>
          <a:xfrm>
            <a:off x="2276516" y="352045"/>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15175590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5" name="Rettangolo 4"/>
          <p:cNvSpPr/>
          <p:nvPr/>
        </p:nvSpPr>
        <p:spPr>
          <a:xfrm>
            <a:off x="175121" y="980727"/>
            <a:ext cx="871296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pPr lvl="0" algn="ctr"/>
            <a:r>
              <a:rPr lang="it-IT" sz="2400" b="1" dirty="0"/>
              <a:t>SORVEGLIANZA SANITARIA EFFICACE</a:t>
            </a:r>
            <a:endParaRPr lang="it-IT" sz="2400" b="1" dirty="0">
              <a:solidFill>
                <a:prstClr val="black"/>
              </a:solidFill>
            </a:endParaRPr>
          </a:p>
        </p:txBody>
      </p:sp>
      <p:sp>
        <p:nvSpPr>
          <p:cNvPr id="7" name="Rectangle 2"/>
          <p:cNvSpPr>
            <a:spLocks noChangeArrowheads="1"/>
          </p:cNvSpPr>
          <p:nvPr/>
        </p:nvSpPr>
        <p:spPr bwMode="auto">
          <a:xfrm flipV="1">
            <a:off x="215516" y="640666"/>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1" name="Rettangolo 10"/>
          <p:cNvSpPr/>
          <p:nvPr/>
        </p:nvSpPr>
        <p:spPr>
          <a:xfrm>
            <a:off x="469689" y="1700808"/>
            <a:ext cx="8064896"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it-IT" sz="2400" dirty="0"/>
              <a:t> </a:t>
            </a:r>
            <a:r>
              <a:rPr lang="it-IT" sz="2400" i="1" dirty="0"/>
              <a:t>Linee guida sull’applicazione del Titolo VII del </a:t>
            </a:r>
            <a:r>
              <a:rPr lang="it-IT" sz="2400" i="1" dirty="0" err="1"/>
              <a:t>D.Lgs.</a:t>
            </a:r>
            <a:r>
              <a:rPr lang="it-IT" sz="2400" i="1" dirty="0"/>
              <a:t> 626/94 «Protezione da agenti cancerogeni» relative alle lavorazioni che espongono a polveri di legno duro</a:t>
            </a:r>
            <a:r>
              <a:rPr lang="it-IT" sz="2400" dirty="0"/>
              <a:t>” </a:t>
            </a:r>
          </a:p>
        </p:txBody>
      </p:sp>
      <p:sp>
        <p:nvSpPr>
          <p:cNvPr id="14" name="Rettangolo 13"/>
          <p:cNvSpPr/>
          <p:nvPr/>
        </p:nvSpPr>
        <p:spPr>
          <a:xfrm>
            <a:off x="439390" y="4293096"/>
            <a:ext cx="4572000" cy="2031325"/>
          </a:xfrm>
          <a:prstGeom prst="rect">
            <a:avLst/>
          </a:prstGeom>
          <a:solidFill>
            <a:schemeClr val="bg1">
              <a:lumMod val="85000"/>
            </a:schemeClr>
          </a:solidFill>
        </p:spPr>
        <p:txBody>
          <a:bodyPr>
            <a:spAutoFit/>
          </a:bodyPr>
          <a:lstStyle/>
          <a:p>
            <a:r>
              <a:rPr lang="it-IT" dirty="0"/>
              <a:t>Applicazione del D.Lgs. n. 66 del 25 febbraio 2000 – </a:t>
            </a:r>
            <a:r>
              <a:rPr lang="it-IT" i="1" dirty="0"/>
              <a:t>Attuazione delle direttive 97/42/CE e 1999/38/CE, che modificano la direttiva 90/394/CEE, in materia di protezione dei lavoratori contro i rischi derivanti da esposizione ad agenti cancerogeni o mutageni durante il lavoro</a:t>
            </a:r>
            <a:endParaRPr lang="it-IT" dirty="0"/>
          </a:p>
        </p:txBody>
      </p:sp>
      <p:sp>
        <p:nvSpPr>
          <p:cNvPr id="15" name="Rettangolo 14"/>
          <p:cNvSpPr/>
          <p:nvPr/>
        </p:nvSpPr>
        <p:spPr>
          <a:xfrm>
            <a:off x="439390" y="3033534"/>
            <a:ext cx="4572000" cy="923330"/>
          </a:xfrm>
          <a:prstGeom prst="rect">
            <a:avLst/>
          </a:prstGeom>
        </p:spPr>
        <p:txBody>
          <a:bodyPr>
            <a:spAutoFit/>
          </a:bodyPr>
          <a:lstStyle/>
          <a:p>
            <a:r>
              <a:rPr lang="it-IT" dirty="0"/>
              <a:t>Elaborate dal Coordinamento Tecnico per la Sicurezza nei luoghi di lavoro delle Regioni e delle Provincie Autonome</a:t>
            </a:r>
          </a:p>
        </p:txBody>
      </p: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401" y="2687703"/>
            <a:ext cx="2861304" cy="40016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Immagine 8">
            <a:extLst>
              <a:ext uri="{FF2B5EF4-FFF2-40B4-BE49-F238E27FC236}">
                <a16:creationId xmlns:a16="http://schemas.microsoft.com/office/drawing/2014/main" id="{BA57C2C2-20B1-445D-A12F-4E98DC94E2B2}"/>
              </a:ext>
            </a:extLst>
          </p:cNvPr>
          <p:cNvPicPr>
            <a:picLocks noChangeAspect="1"/>
          </p:cNvPicPr>
          <p:nvPr/>
        </p:nvPicPr>
        <p:blipFill>
          <a:blip r:embed="rId5"/>
          <a:stretch>
            <a:fillRect/>
          </a:stretch>
        </p:blipFill>
        <p:spPr>
          <a:xfrm>
            <a:off x="8607" y="0"/>
            <a:ext cx="561850" cy="604522"/>
          </a:xfrm>
          <a:prstGeom prst="rect">
            <a:avLst/>
          </a:prstGeom>
        </p:spPr>
      </p:pic>
      <p:sp>
        <p:nvSpPr>
          <p:cNvPr id="10" name="CasellaDiTesto 9">
            <a:extLst>
              <a:ext uri="{FF2B5EF4-FFF2-40B4-BE49-F238E27FC236}">
                <a16:creationId xmlns:a16="http://schemas.microsoft.com/office/drawing/2014/main" id="{38B93697-FC57-4F7E-A131-4034777F29EB}"/>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13F53E67-5EE7-4926-9A0C-1B314462165B}"/>
              </a:ext>
            </a:extLst>
          </p:cNvPr>
          <p:cNvSpPr/>
          <p:nvPr/>
        </p:nvSpPr>
        <p:spPr>
          <a:xfrm>
            <a:off x="2377614" y="337618"/>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637173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flipV="1">
            <a:off x="179512" y="611773"/>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3" name="Rettangolo arrotondato 12"/>
          <p:cNvSpPr/>
          <p:nvPr/>
        </p:nvSpPr>
        <p:spPr>
          <a:xfrm>
            <a:off x="251520" y="851595"/>
            <a:ext cx="5184576" cy="1440160"/>
          </a:xfrm>
          <a:prstGeom prst="roundRect">
            <a:avLst/>
          </a:prstGeom>
          <a:solidFill>
            <a:schemeClr val="bg1">
              <a:lumMod val="95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it-IT" b="1" i="1" u="sng" dirty="0">
                <a:latin typeface="Arial" pitchFamily="34" charset="0"/>
                <a:cs typeface="Arial" pitchFamily="34" charset="0"/>
              </a:rPr>
              <a:t>Documento di buone pratiche </a:t>
            </a:r>
          </a:p>
          <a:p>
            <a:pPr algn="ctr"/>
            <a:r>
              <a:rPr lang="it-IT" i="1" dirty="0">
                <a:latin typeface="Arial" pitchFamily="34" charset="0"/>
                <a:cs typeface="Arial" pitchFamily="34" charset="0"/>
              </a:rPr>
              <a:t>del Piano Mirato di Prevenzione del rischio cancerogeno per esposizione professionale a polveri di legno duro</a:t>
            </a:r>
          </a:p>
        </p:txBody>
      </p:sp>
      <p:sp>
        <p:nvSpPr>
          <p:cNvPr id="14" name="Freccia in giù 13"/>
          <p:cNvSpPr/>
          <p:nvPr/>
        </p:nvSpPr>
        <p:spPr>
          <a:xfrm>
            <a:off x="2582600" y="2482138"/>
            <a:ext cx="324396" cy="2916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9203" y="548680"/>
            <a:ext cx="2493277" cy="35209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458798" y="2816043"/>
            <a:ext cx="4572000" cy="1354217"/>
          </a:xfrm>
          <a:prstGeom prst="rect">
            <a:avLst/>
          </a:prstGeom>
        </p:spPr>
        <p:txBody>
          <a:bodyPr>
            <a:spAutoFit/>
          </a:bodyPr>
          <a:lstStyle/>
          <a:p>
            <a:pPr algn="ctr"/>
            <a:r>
              <a:rPr lang="it-IT" sz="1600" dirty="0">
                <a:latin typeface="Arial" panose="020B0604020202020204" pitchFamily="34" charset="0"/>
                <a:cs typeface="Arial" panose="020B0604020202020204" pitchFamily="34" charset="0"/>
              </a:rPr>
              <a:t>Redatto dal Gruppo di Lavoro costituito con Determinazione n. 27 del 13.01.2021</a:t>
            </a:r>
          </a:p>
          <a:p>
            <a:pPr algn="ctr"/>
            <a:r>
              <a:rPr lang="it-IT" sz="1600" dirty="0">
                <a:latin typeface="Arial" panose="020B0604020202020204" pitchFamily="34" charset="0"/>
                <a:cs typeface="Arial" panose="020B0604020202020204" pitchFamily="34" charset="0"/>
              </a:rPr>
              <a:t>del Direttore del Servizio Promozione della salute e osservatorio epidemiologico </a:t>
            </a:r>
          </a:p>
          <a:p>
            <a:pPr algn="ctr"/>
            <a:r>
              <a:rPr lang="it-IT" sz="1600" dirty="0">
                <a:latin typeface="Arial" panose="020B0604020202020204" pitchFamily="34" charset="0"/>
                <a:cs typeface="Arial" panose="020B0604020202020204" pitchFamily="34" charset="0"/>
              </a:rPr>
              <a:t>della Direzione generale della Sanità</a:t>
            </a:r>
          </a:p>
        </p:txBody>
      </p:sp>
      <p:pic>
        <p:nvPicPr>
          <p:cNvPr id="9220" name="Picture 4" descr="Novità nella registrazione per partecipare ad Erasmus+ e Corpo europeo di  solidarietà | Mattia Di Tommaso"/>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798" y="4358361"/>
            <a:ext cx="3351505" cy="1715029"/>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3962402" y="4404798"/>
            <a:ext cx="5045678" cy="2308324"/>
          </a:xfrm>
          <a:prstGeom prst="rect">
            <a:avLst/>
          </a:prstGeom>
        </p:spPr>
        <p:txBody>
          <a:bodyPr wrap="square">
            <a:spAutoFit/>
          </a:bodyPr>
          <a:lstStyle/>
          <a:p>
            <a:pPr algn="just"/>
            <a:r>
              <a:rPr lang="it-IT" dirty="0">
                <a:solidFill>
                  <a:srgbClr val="0070C0"/>
                </a:solidFill>
                <a:latin typeface="Arial" panose="020B0604020202020204" pitchFamily="34" charset="0"/>
                <a:cs typeface="Arial" panose="020B0604020202020204" pitchFamily="34" charset="0"/>
              </a:rPr>
              <a:t>Raccogliere le principali buone pratiche per la prevenzione del rischio cancerogeno per esposizione professionale alle polveri di legno duro </a:t>
            </a:r>
            <a:r>
              <a:rPr lang="it-IT" dirty="0">
                <a:solidFill>
                  <a:prstClr val="black"/>
                </a:solidFill>
                <a:latin typeface="Arial" panose="020B0604020202020204" pitchFamily="34" charset="0"/>
                <a:cs typeface="Arial" panose="020B0604020202020204" pitchFamily="34" charset="0"/>
              </a:rPr>
              <a:t>e le </a:t>
            </a:r>
            <a:r>
              <a:rPr lang="it-IT" dirty="0">
                <a:solidFill>
                  <a:srgbClr val="0070C0"/>
                </a:solidFill>
                <a:latin typeface="Arial" panose="020B0604020202020204" pitchFamily="34" charset="0"/>
                <a:cs typeface="Arial" panose="020B0604020202020204" pitchFamily="34" charset="0"/>
              </a:rPr>
              <a:t>buone pratiche relative alla sorveglianza sanitaria efficace </a:t>
            </a:r>
            <a:r>
              <a:rPr lang="it-IT" dirty="0">
                <a:solidFill>
                  <a:prstClr val="black"/>
                </a:solidFill>
                <a:latin typeface="Arial" panose="020B0604020202020204" pitchFamily="34" charset="0"/>
                <a:cs typeface="Arial" panose="020B0604020202020204" pitchFamily="34" charset="0"/>
              </a:rPr>
              <a:t>per gli addetti operanti nelle imprese del settore dell’industria del legno e del commercio all’ingrosso di legname e semilavorati in legno</a:t>
            </a:r>
            <a:endParaRPr lang="it-IT" dirty="0">
              <a:latin typeface="Arial" panose="020B0604020202020204" pitchFamily="34" charset="0"/>
              <a:cs typeface="Arial" panose="020B0604020202020204" pitchFamily="34" charset="0"/>
            </a:endParaRPr>
          </a:p>
        </p:txBody>
      </p:sp>
      <p:pic>
        <p:nvPicPr>
          <p:cNvPr id="9" name="Immagine 8">
            <a:extLst>
              <a:ext uri="{FF2B5EF4-FFF2-40B4-BE49-F238E27FC236}">
                <a16:creationId xmlns:a16="http://schemas.microsoft.com/office/drawing/2014/main" id="{B5E5C098-5937-452D-88D6-35F193D47F27}"/>
              </a:ext>
            </a:extLst>
          </p:cNvPr>
          <p:cNvPicPr>
            <a:picLocks noChangeAspect="1"/>
          </p:cNvPicPr>
          <p:nvPr/>
        </p:nvPicPr>
        <p:blipFill>
          <a:blip r:embed="rId5"/>
          <a:stretch>
            <a:fillRect/>
          </a:stretch>
        </p:blipFill>
        <p:spPr>
          <a:xfrm>
            <a:off x="8607" y="0"/>
            <a:ext cx="561850" cy="604522"/>
          </a:xfrm>
          <a:prstGeom prst="rect">
            <a:avLst/>
          </a:prstGeom>
        </p:spPr>
      </p:pic>
      <p:sp>
        <p:nvSpPr>
          <p:cNvPr id="10" name="CasellaDiTesto 9">
            <a:extLst>
              <a:ext uri="{FF2B5EF4-FFF2-40B4-BE49-F238E27FC236}">
                <a16:creationId xmlns:a16="http://schemas.microsoft.com/office/drawing/2014/main" id="{C289FF0F-AD34-4CA2-8D14-B0170B16A2D9}"/>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281DB5DD-1326-44D4-9C53-9AF215A8E8EF}"/>
              </a:ext>
            </a:extLst>
          </p:cNvPr>
          <p:cNvSpPr/>
          <p:nvPr/>
        </p:nvSpPr>
        <p:spPr>
          <a:xfrm>
            <a:off x="2515436" y="360856"/>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6099328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5" name="Rettangolo 4"/>
          <p:cNvSpPr/>
          <p:nvPr/>
        </p:nvSpPr>
        <p:spPr>
          <a:xfrm>
            <a:off x="175121" y="980727"/>
            <a:ext cx="871296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spAutoFit/>
          </a:bodyPr>
          <a:lstStyle/>
          <a:p>
            <a:pPr lvl="0" algn="ctr"/>
            <a:r>
              <a:rPr lang="it-IT" sz="2400" b="1" dirty="0"/>
              <a:t>SORVEGLIANZA SANITARIA EFFICACE</a:t>
            </a:r>
            <a:endParaRPr lang="it-IT" sz="2400" b="1" dirty="0">
              <a:solidFill>
                <a:prstClr val="black"/>
              </a:solidFill>
            </a:endParaRPr>
          </a:p>
        </p:txBody>
      </p:sp>
      <p:sp>
        <p:nvSpPr>
          <p:cNvPr id="7" name="Rectangle 2"/>
          <p:cNvSpPr>
            <a:spLocks noChangeArrowheads="1"/>
          </p:cNvSpPr>
          <p:nvPr/>
        </p:nvSpPr>
        <p:spPr bwMode="auto">
          <a:xfrm flipV="1">
            <a:off x="215516" y="640667"/>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11" name="Rettangolo 10"/>
          <p:cNvSpPr/>
          <p:nvPr/>
        </p:nvSpPr>
        <p:spPr>
          <a:xfrm>
            <a:off x="469689" y="1700808"/>
            <a:ext cx="8064896"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it-IT" sz="2400" dirty="0"/>
              <a:t> “</a:t>
            </a:r>
            <a:r>
              <a:rPr lang="it-IT" sz="2400" i="1" dirty="0"/>
              <a:t>Linee guida sull’applicazione del Titolo VII del D.Lgs. 626/94 relativo alle lavorazioni che espongono a polveri di legno duro</a:t>
            </a:r>
            <a:r>
              <a:rPr lang="it-IT" sz="2400" dirty="0"/>
              <a:t>” </a:t>
            </a:r>
          </a:p>
        </p:txBody>
      </p:sp>
      <p:pic>
        <p:nvPicPr>
          <p:cNvPr id="10" name="Immagine 9"/>
          <p:cNvPicPr/>
          <p:nvPr/>
        </p:nvPicPr>
        <p:blipFill rotWithShape="1">
          <a:blip r:embed="rId4"/>
          <a:srcRect b="44388"/>
          <a:stretch/>
        </p:blipFill>
        <p:spPr>
          <a:xfrm>
            <a:off x="440345" y="2780928"/>
            <a:ext cx="4057402" cy="2883272"/>
          </a:xfrm>
          <a:prstGeom prst="flowChartDocument">
            <a:avLst/>
          </a:prstGeom>
          <a:ln>
            <a:noFill/>
          </a:ln>
          <a:effectLst>
            <a:outerShdw blurRad="292100" dist="139700" dir="2700000" algn="tl" rotWithShape="0">
              <a:srgbClr val="333333">
                <a:alpha val="65000"/>
              </a:srgbClr>
            </a:outerShdw>
          </a:effectLst>
        </p:spPr>
      </p:pic>
      <p:sp>
        <p:nvSpPr>
          <p:cNvPr id="2" name="Rettangolo 1"/>
          <p:cNvSpPr/>
          <p:nvPr/>
        </p:nvSpPr>
        <p:spPr>
          <a:xfrm>
            <a:off x="4788024" y="3545168"/>
            <a:ext cx="3746561" cy="1200329"/>
          </a:xfrm>
          <a:prstGeom prst="rect">
            <a:avLst/>
          </a:prstGeom>
        </p:spPr>
        <p:txBody>
          <a:bodyPr wrap="square">
            <a:spAutoFit/>
          </a:bodyPr>
          <a:lstStyle/>
          <a:p>
            <a:pPr algn="ctr"/>
            <a:r>
              <a:rPr lang="it-IT" sz="2400" b="1" dirty="0">
                <a:solidFill>
                  <a:srgbClr val="0070C0"/>
                </a:solidFill>
              </a:rPr>
              <a:t>Sorveglianza sanitaria mirata al rischio di cancro delle cavità nasali</a:t>
            </a:r>
          </a:p>
        </p:txBody>
      </p:sp>
      <p:pic>
        <p:nvPicPr>
          <p:cNvPr id="8" name="Immagine 7">
            <a:extLst>
              <a:ext uri="{FF2B5EF4-FFF2-40B4-BE49-F238E27FC236}">
                <a16:creationId xmlns:a16="http://schemas.microsoft.com/office/drawing/2014/main" id="{C7B396F5-2A48-4FE3-BD9D-F2C9A7197717}"/>
              </a:ext>
            </a:extLst>
          </p:cNvPr>
          <p:cNvPicPr>
            <a:picLocks noChangeAspect="1"/>
          </p:cNvPicPr>
          <p:nvPr/>
        </p:nvPicPr>
        <p:blipFill>
          <a:blip r:embed="rId5"/>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AFD9C015-81F2-4182-954B-66B7CC9BDC49}"/>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2" name="Rettangolo 11">
            <a:extLst>
              <a:ext uri="{FF2B5EF4-FFF2-40B4-BE49-F238E27FC236}">
                <a16:creationId xmlns:a16="http://schemas.microsoft.com/office/drawing/2014/main" id="{EA34BB3F-5D5F-47A3-8E41-647A983F3DFC}"/>
              </a:ext>
            </a:extLst>
          </p:cNvPr>
          <p:cNvSpPr/>
          <p:nvPr/>
        </p:nvSpPr>
        <p:spPr>
          <a:xfrm>
            <a:off x="2330802" y="344843"/>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7020777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7"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8" name="Immagine 7"/>
          <p:cNvPicPr/>
          <p:nvPr/>
        </p:nvPicPr>
        <p:blipFill rotWithShape="1">
          <a:blip r:embed="rId4"/>
          <a:srcRect b="15952"/>
          <a:stretch/>
        </p:blipFill>
        <p:spPr>
          <a:xfrm>
            <a:off x="3563888" y="188640"/>
            <a:ext cx="5438775" cy="6380460"/>
          </a:xfrm>
          <a:prstGeom prst="rect">
            <a:avLst/>
          </a:prstGeom>
          <a:ln w="3175">
            <a:solidFill>
              <a:schemeClr val="tx1"/>
            </a:solidFill>
          </a:ln>
        </p:spPr>
      </p:pic>
      <p:sp>
        <p:nvSpPr>
          <p:cNvPr id="3" name="Rettangolo 2"/>
          <p:cNvSpPr/>
          <p:nvPr/>
        </p:nvSpPr>
        <p:spPr>
          <a:xfrm>
            <a:off x="467544" y="2782669"/>
            <a:ext cx="2664296" cy="923330"/>
          </a:xfrm>
          <a:prstGeom prst="rect">
            <a:avLst/>
          </a:prstGeom>
        </p:spPr>
        <p:txBody>
          <a:bodyPr wrap="square">
            <a:spAutoFit/>
          </a:bodyPr>
          <a:lstStyle/>
          <a:p>
            <a:pPr algn="ctr"/>
            <a:r>
              <a:rPr lang="it-IT" b="1" dirty="0">
                <a:solidFill>
                  <a:srgbClr val="0070C0"/>
                </a:solidFill>
              </a:rPr>
              <a:t>VISITA </a:t>
            </a:r>
          </a:p>
          <a:p>
            <a:pPr algn="ctr"/>
            <a:r>
              <a:rPr lang="it-IT" b="1" dirty="0">
                <a:solidFill>
                  <a:srgbClr val="00B050"/>
                </a:solidFill>
              </a:rPr>
              <a:t>SENZA </a:t>
            </a:r>
            <a:r>
              <a:rPr lang="it-IT" b="1" dirty="0">
                <a:solidFill>
                  <a:srgbClr val="0070C0"/>
                </a:solidFill>
              </a:rPr>
              <a:t>PREGRESSA ESPOSIZIONE</a:t>
            </a:r>
            <a:endParaRPr lang="it-IT" dirty="0"/>
          </a:p>
        </p:txBody>
      </p:sp>
      <p:pic>
        <p:nvPicPr>
          <p:cNvPr id="6" name="Immagine 5">
            <a:extLst>
              <a:ext uri="{FF2B5EF4-FFF2-40B4-BE49-F238E27FC236}">
                <a16:creationId xmlns:a16="http://schemas.microsoft.com/office/drawing/2014/main" id="{6D36B58F-A52A-4616-95EF-FE41156FDD9A}"/>
              </a:ext>
            </a:extLst>
          </p:cNvPr>
          <p:cNvPicPr>
            <a:picLocks noChangeAspect="1"/>
          </p:cNvPicPr>
          <p:nvPr/>
        </p:nvPicPr>
        <p:blipFill>
          <a:blip r:embed="rId5"/>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F09335B7-B754-4195-9F53-B5DF7745B11D}"/>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Tree>
    <p:extLst>
      <p:ext uri="{BB962C8B-B14F-4D97-AF65-F5344CB8AC3E}">
        <p14:creationId xmlns:p14="http://schemas.microsoft.com/office/powerpoint/2010/main" val="10124096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7"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pic>
        <p:nvPicPr>
          <p:cNvPr id="5" name="Immagine 4"/>
          <p:cNvPicPr/>
          <p:nvPr/>
        </p:nvPicPr>
        <p:blipFill rotWithShape="1">
          <a:blip r:embed="rId4"/>
          <a:srcRect t="-3819" b="27916"/>
          <a:stretch/>
        </p:blipFill>
        <p:spPr>
          <a:xfrm>
            <a:off x="3275856" y="404664"/>
            <a:ext cx="5381625" cy="5805487"/>
          </a:xfrm>
          <a:prstGeom prst="rect">
            <a:avLst/>
          </a:prstGeom>
          <a:ln>
            <a:solidFill>
              <a:srgbClr val="0070C0"/>
            </a:solidFill>
          </a:ln>
        </p:spPr>
      </p:pic>
      <p:sp>
        <p:nvSpPr>
          <p:cNvPr id="9" name="Rettangolo 8"/>
          <p:cNvSpPr/>
          <p:nvPr/>
        </p:nvSpPr>
        <p:spPr>
          <a:xfrm>
            <a:off x="467544" y="2782669"/>
            <a:ext cx="2664296" cy="923330"/>
          </a:xfrm>
          <a:prstGeom prst="rect">
            <a:avLst/>
          </a:prstGeom>
        </p:spPr>
        <p:txBody>
          <a:bodyPr wrap="square">
            <a:spAutoFit/>
          </a:bodyPr>
          <a:lstStyle/>
          <a:p>
            <a:pPr algn="ctr"/>
            <a:r>
              <a:rPr lang="it-IT" b="1" dirty="0">
                <a:solidFill>
                  <a:srgbClr val="0070C0"/>
                </a:solidFill>
              </a:rPr>
              <a:t>VISITA </a:t>
            </a:r>
          </a:p>
          <a:p>
            <a:pPr algn="ctr"/>
            <a:r>
              <a:rPr lang="it-IT" b="1" dirty="0">
                <a:solidFill>
                  <a:srgbClr val="FF0000"/>
                </a:solidFill>
              </a:rPr>
              <a:t>CON</a:t>
            </a:r>
            <a:r>
              <a:rPr lang="it-IT" b="1" dirty="0">
                <a:solidFill>
                  <a:srgbClr val="0070C0"/>
                </a:solidFill>
              </a:rPr>
              <a:t> PREGRESSA ESPOSIZIONE</a:t>
            </a:r>
            <a:endParaRPr lang="it-IT" dirty="0"/>
          </a:p>
        </p:txBody>
      </p:sp>
      <p:pic>
        <p:nvPicPr>
          <p:cNvPr id="6" name="Immagine 5">
            <a:extLst>
              <a:ext uri="{FF2B5EF4-FFF2-40B4-BE49-F238E27FC236}">
                <a16:creationId xmlns:a16="http://schemas.microsoft.com/office/drawing/2014/main" id="{555EBFEB-EF12-4FBB-A444-2DB36A995154}"/>
              </a:ext>
            </a:extLst>
          </p:cNvPr>
          <p:cNvPicPr>
            <a:picLocks noChangeAspect="1"/>
          </p:cNvPicPr>
          <p:nvPr/>
        </p:nvPicPr>
        <p:blipFill>
          <a:blip r:embed="rId5"/>
          <a:stretch>
            <a:fillRect/>
          </a:stretch>
        </p:blipFill>
        <p:spPr>
          <a:xfrm>
            <a:off x="8607" y="0"/>
            <a:ext cx="561850" cy="604522"/>
          </a:xfrm>
          <a:prstGeom prst="rect">
            <a:avLst/>
          </a:prstGeom>
        </p:spPr>
      </p:pic>
      <p:sp>
        <p:nvSpPr>
          <p:cNvPr id="8" name="CasellaDiTesto 7">
            <a:extLst>
              <a:ext uri="{FF2B5EF4-FFF2-40B4-BE49-F238E27FC236}">
                <a16:creationId xmlns:a16="http://schemas.microsoft.com/office/drawing/2014/main" id="{213B54BD-0638-4F8E-A215-25D3A4192F25}"/>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Tree>
    <p:extLst>
      <p:ext uri="{BB962C8B-B14F-4D97-AF65-F5344CB8AC3E}">
        <p14:creationId xmlns:p14="http://schemas.microsoft.com/office/powerpoint/2010/main" val="30386123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753914"/>
            <a:ext cx="8229600" cy="4218534"/>
          </a:xfrm>
        </p:spPr>
      </p:pic>
      <p:sp>
        <p:nvSpPr>
          <p:cNvPr id="7" name="Rectangle 2"/>
          <p:cNvSpPr>
            <a:spLocks noChangeArrowheads="1"/>
          </p:cNvSpPr>
          <p:nvPr/>
        </p:nvSpPr>
        <p:spPr bwMode="auto">
          <a:xfrm flipV="1">
            <a:off x="179512" y="72936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9" name="Rettangolo 8"/>
          <p:cNvSpPr/>
          <p:nvPr/>
        </p:nvSpPr>
        <p:spPr>
          <a:xfrm>
            <a:off x="755576" y="2782669"/>
            <a:ext cx="2664296" cy="923330"/>
          </a:xfrm>
          <a:prstGeom prst="rect">
            <a:avLst/>
          </a:prstGeom>
        </p:spPr>
        <p:txBody>
          <a:bodyPr wrap="square">
            <a:spAutoFit/>
          </a:bodyPr>
          <a:lstStyle/>
          <a:p>
            <a:pPr algn="ctr"/>
            <a:r>
              <a:rPr lang="it-IT" b="1" dirty="0">
                <a:solidFill>
                  <a:srgbClr val="0070C0"/>
                </a:solidFill>
              </a:rPr>
              <a:t>QUESTIONARIO PER LO STUDIO DEI DISTURVBI NASALI</a:t>
            </a:r>
            <a:endParaRPr lang="it-IT" dirty="0"/>
          </a:p>
        </p:txBody>
      </p:sp>
      <p:pic>
        <p:nvPicPr>
          <p:cNvPr id="6" name="Immagine 5"/>
          <p:cNvPicPr/>
          <p:nvPr/>
        </p:nvPicPr>
        <p:blipFill>
          <a:blip r:embed="rId4"/>
          <a:stretch>
            <a:fillRect/>
          </a:stretch>
        </p:blipFill>
        <p:spPr>
          <a:xfrm>
            <a:off x="4211960" y="260647"/>
            <a:ext cx="4461296" cy="6341393"/>
          </a:xfrm>
          <a:prstGeom prst="rect">
            <a:avLst/>
          </a:prstGeom>
          <a:ln>
            <a:solidFill>
              <a:srgbClr val="0070C0"/>
            </a:solidFill>
          </a:ln>
        </p:spPr>
      </p:pic>
      <p:pic>
        <p:nvPicPr>
          <p:cNvPr id="8" name="Immagine 7">
            <a:extLst>
              <a:ext uri="{FF2B5EF4-FFF2-40B4-BE49-F238E27FC236}">
                <a16:creationId xmlns:a16="http://schemas.microsoft.com/office/drawing/2014/main" id="{61612524-499D-4E50-B490-9BE27766BB5B}"/>
              </a:ext>
            </a:extLst>
          </p:cNvPr>
          <p:cNvPicPr>
            <a:picLocks noChangeAspect="1"/>
          </p:cNvPicPr>
          <p:nvPr/>
        </p:nvPicPr>
        <p:blipFill>
          <a:blip r:embed="rId5"/>
          <a:stretch>
            <a:fillRect/>
          </a:stretch>
        </p:blipFill>
        <p:spPr>
          <a:xfrm>
            <a:off x="8607" y="0"/>
            <a:ext cx="561850" cy="604522"/>
          </a:xfrm>
          <a:prstGeom prst="rect">
            <a:avLst/>
          </a:prstGeom>
        </p:spPr>
      </p:pic>
      <p:sp>
        <p:nvSpPr>
          <p:cNvPr id="10" name="CasellaDiTesto 9">
            <a:extLst>
              <a:ext uri="{FF2B5EF4-FFF2-40B4-BE49-F238E27FC236}">
                <a16:creationId xmlns:a16="http://schemas.microsoft.com/office/drawing/2014/main" id="{EDDCCA61-2AD6-4A1B-BF1F-6A4CA3F22C40}"/>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Tree>
    <p:extLst>
      <p:ext uri="{BB962C8B-B14F-4D97-AF65-F5344CB8AC3E}">
        <p14:creationId xmlns:p14="http://schemas.microsoft.com/office/powerpoint/2010/main" val="1432003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215516" y="637151"/>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pic>
        <p:nvPicPr>
          <p:cNvPr id="6" name="Immagine 5">
            <a:extLst>
              <a:ext uri="{FF2B5EF4-FFF2-40B4-BE49-F238E27FC236}">
                <a16:creationId xmlns:a16="http://schemas.microsoft.com/office/drawing/2014/main" id="{E081FF45-96AB-4B18-90EB-7416AEDC45B2}"/>
              </a:ext>
            </a:extLst>
          </p:cNvPr>
          <p:cNvPicPr>
            <a:picLocks noChangeAspect="1"/>
          </p:cNvPicPr>
          <p:nvPr/>
        </p:nvPicPr>
        <p:blipFill>
          <a:blip r:embed="rId4"/>
          <a:stretch>
            <a:fillRect/>
          </a:stretch>
        </p:blipFill>
        <p:spPr>
          <a:xfrm>
            <a:off x="8607" y="0"/>
            <a:ext cx="561850" cy="604522"/>
          </a:xfrm>
          <a:prstGeom prst="rect">
            <a:avLst/>
          </a:prstGeom>
        </p:spPr>
      </p:pic>
      <p:sp>
        <p:nvSpPr>
          <p:cNvPr id="7" name="CasellaDiTesto 6">
            <a:extLst>
              <a:ext uri="{FF2B5EF4-FFF2-40B4-BE49-F238E27FC236}">
                <a16:creationId xmlns:a16="http://schemas.microsoft.com/office/drawing/2014/main" id="{4CEEB17D-9D58-4AB6-B742-8F54E900BE66}"/>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8" name="Rettangolo 7">
            <a:extLst>
              <a:ext uri="{FF2B5EF4-FFF2-40B4-BE49-F238E27FC236}">
                <a16:creationId xmlns:a16="http://schemas.microsoft.com/office/drawing/2014/main" id="{000D22C6-802F-45FA-A7A2-44636D2830BC}"/>
              </a:ext>
            </a:extLst>
          </p:cNvPr>
          <p:cNvSpPr/>
          <p:nvPr/>
        </p:nvSpPr>
        <p:spPr>
          <a:xfrm>
            <a:off x="2411760" y="405130"/>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748045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1547664" y="982346"/>
            <a:ext cx="6912768" cy="107850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sz="2000" b="1" i="1" dirty="0">
                <a:latin typeface="Arial" pitchFamily="34" charset="0"/>
                <a:cs typeface="Arial" pitchFamily="34" charset="0"/>
              </a:rPr>
              <a:t>Documento di buone pratiche</a:t>
            </a:r>
          </a:p>
          <a:p>
            <a:pPr algn="ctr"/>
            <a:r>
              <a:rPr lang="it-IT" sz="2000" i="1" dirty="0">
                <a:latin typeface="Arial" pitchFamily="34" charset="0"/>
                <a:cs typeface="Arial" pitchFamily="34" charset="0"/>
              </a:rPr>
              <a:t>del Piano Mirato di Prevenzione del rischio cancerogeno per esposizione professionale a polveri di legno duro</a:t>
            </a:r>
            <a:endParaRPr lang="it-IT" sz="2000" b="1" i="1" dirty="0">
              <a:latin typeface="Arial" pitchFamily="34" charset="0"/>
              <a:cs typeface="Arial" pitchFamily="34" charset="0"/>
            </a:endParaRPr>
          </a:p>
        </p:txBody>
      </p:sp>
      <p:pic>
        <p:nvPicPr>
          <p:cNvPr id="16" name="Picture 2" descr="ARTICOLI E SAGGI | Biblioteca Digitale Buccine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662" y="982347"/>
            <a:ext cx="671856" cy="8951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flipV="1">
            <a:off x="220721" y="60452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5" name="Rettangolo 4"/>
          <p:cNvSpPr/>
          <p:nvPr/>
        </p:nvSpPr>
        <p:spPr>
          <a:xfrm>
            <a:off x="327024" y="1844824"/>
            <a:ext cx="8240331" cy="4724370"/>
          </a:xfrm>
          <a:prstGeom prst="rect">
            <a:avLst/>
          </a:prstGeom>
        </p:spPr>
        <p:txBody>
          <a:bodyPr wrap="square">
            <a:spAutoFit/>
          </a:bodyPr>
          <a:lstStyle/>
          <a:p>
            <a:pPr lvl="0" fontAlgn="base">
              <a:spcBef>
                <a:spcPct val="0"/>
              </a:spcBef>
              <a:spcAft>
                <a:spcPct val="0"/>
              </a:spcAft>
              <a:tabLst>
                <a:tab pos="6113463" algn="r"/>
              </a:tabLst>
            </a:pPr>
            <a:r>
              <a:rPr lang="it-IT" altLang="it-IT" sz="2800" b="1" u="sng" dirty="0">
                <a:solidFill>
                  <a:srgbClr val="365F91"/>
                </a:solidFill>
                <a:latin typeface="Cambria" pitchFamily="18" charset="0"/>
                <a:ea typeface="Times New Roman" pitchFamily="18" charset="0"/>
                <a:cs typeface="Times New Roman" pitchFamily="18" charset="0"/>
              </a:rPr>
              <a:t>Indice</a:t>
            </a:r>
            <a:endParaRPr lang="it-IT" altLang="it-IT" sz="1050" b="1" u="sng" dirty="0">
              <a:solidFill>
                <a:prstClr val="black"/>
              </a:solidFill>
              <a:latin typeface="Arial" pitchFamily="34" charset="0"/>
              <a:cs typeface="Arial" pitchFamily="34" charset="0"/>
            </a:endParaRP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prassi e le buone pratiche come strumento di prevenzione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problema: esposizione professionale alle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Il nuovo approccio: il Piano Mirato di Prevenzione come strumento in grado di organizzare in modo sinergico le attività di assistenza e di vigilanza alle imprese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Mitigazione del rischio cancerogeno professionale per esposizione a polveri di legno duro nelle imprese ubicate in aree ad alta deprivazione socioeconomica</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L’approccio sistemico del rischio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Regolamenti (CE) REACH e CLP per sostanze e/o miscele cancerogene utilizzate negli ambienti di lavoro del comparto legno</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Le buone pratiche per la sorveglianza sanitaria efficace</a:t>
            </a:r>
          </a:p>
          <a:p>
            <a:pPr marL="342900" lvl="0" indent="-342900" algn="just" eaLnBrk="0" fontAlgn="base" hangingPunct="0">
              <a:lnSpc>
                <a:spcPct val="150000"/>
              </a:lnSpc>
              <a:spcBef>
                <a:spcPct val="0"/>
              </a:spcBef>
              <a:spcAft>
                <a:spcPct val="0"/>
              </a:spcAft>
              <a:buAutoNum type="arabicPeriod"/>
              <a:tabLst>
                <a:tab pos="6113463" algn="r"/>
              </a:tabLst>
            </a:pPr>
            <a:r>
              <a:rPr lang="it-IT" altLang="it-IT" sz="1400" b="1" dirty="0">
                <a:solidFill>
                  <a:srgbClr val="0070C0"/>
                </a:solidFill>
                <a:latin typeface="Arial" pitchFamily="34" charset="0"/>
                <a:ea typeface="SimSun" pitchFamily="2" charset="-122"/>
                <a:cs typeface="Arial" pitchFamily="34" charset="0"/>
              </a:rPr>
              <a:t>Riferimenti per la consultazione della documentazione</a:t>
            </a:r>
            <a:endParaRPr lang="it-IT" altLang="it-IT" sz="1000" dirty="0">
              <a:solidFill>
                <a:prstClr val="black"/>
              </a:solidFill>
              <a:latin typeface="Arial" pitchFamily="34" charset="0"/>
              <a:cs typeface="Arial" pitchFamily="34" charset="0"/>
            </a:endParaRPr>
          </a:p>
        </p:txBody>
      </p:sp>
      <p:sp>
        <p:nvSpPr>
          <p:cNvPr id="2" name="Freccia a destra 1"/>
          <p:cNvSpPr/>
          <p:nvPr/>
        </p:nvSpPr>
        <p:spPr>
          <a:xfrm>
            <a:off x="137306" y="3573016"/>
            <a:ext cx="16683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33662" y="3573016"/>
            <a:ext cx="8558818"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0E18BC62-AC0D-451B-93E2-E6879CEDBB7C}"/>
              </a:ext>
            </a:extLst>
          </p:cNvPr>
          <p:cNvPicPr>
            <a:picLocks noChangeAspect="1"/>
          </p:cNvPicPr>
          <p:nvPr/>
        </p:nvPicPr>
        <p:blipFill>
          <a:blip r:embed="rId4"/>
          <a:stretch>
            <a:fillRect/>
          </a:stretch>
        </p:blipFill>
        <p:spPr>
          <a:xfrm>
            <a:off x="8607" y="0"/>
            <a:ext cx="561850" cy="604522"/>
          </a:xfrm>
          <a:prstGeom prst="rect">
            <a:avLst/>
          </a:prstGeom>
        </p:spPr>
      </p:pic>
      <p:sp>
        <p:nvSpPr>
          <p:cNvPr id="9" name="CasellaDiTesto 8">
            <a:extLst>
              <a:ext uri="{FF2B5EF4-FFF2-40B4-BE49-F238E27FC236}">
                <a16:creationId xmlns:a16="http://schemas.microsoft.com/office/drawing/2014/main" id="{6DE0EDE9-46FA-4EFA-A4FB-E081F89F48B9}"/>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0" name="Rettangolo 9">
            <a:extLst>
              <a:ext uri="{FF2B5EF4-FFF2-40B4-BE49-F238E27FC236}">
                <a16:creationId xmlns:a16="http://schemas.microsoft.com/office/drawing/2014/main" id="{B6D3A808-E39C-4011-867B-ACF164DF7C41}"/>
              </a:ext>
            </a:extLst>
          </p:cNvPr>
          <p:cNvSpPr/>
          <p:nvPr/>
        </p:nvSpPr>
        <p:spPr>
          <a:xfrm>
            <a:off x="2322116" y="379506"/>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2585742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arrotondato 12"/>
          <p:cNvSpPr/>
          <p:nvPr/>
        </p:nvSpPr>
        <p:spPr>
          <a:xfrm>
            <a:off x="327023" y="908720"/>
            <a:ext cx="8301161" cy="7703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lvl="0" algn="ctr" eaLnBrk="0" fontAlgn="base" hangingPunct="0">
              <a:spcBef>
                <a:spcPct val="0"/>
              </a:spcBef>
              <a:spcAft>
                <a:spcPct val="0"/>
              </a:spcAft>
              <a:tabLst>
                <a:tab pos="6113463" algn="r"/>
              </a:tabLst>
            </a:pPr>
            <a:r>
              <a:rPr lang="it-IT" altLang="it-IT" b="1" dirty="0">
                <a:solidFill>
                  <a:srgbClr val="0070C0"/>
                </a:solidFill>
                <a:latin typeface="Arial" pitchFamily="34" charset="0"/>
                <a:ea typeface="SimSun" pitchFamily="2" charset="-122"/>
                <a:cs typeface="Arial" pitchFamily="34" charset="0"/>
              </a:rPr>
              <a:t>Le buone pratiche per la riduzione del rischio cancerogeno per esposizione professionale a polveri di legno duro</a:t>
            </a:r>
          </a:p>
        </p:txBody>
      </p:sp>
      <p:sp>
        <p:nvSpPr>
          <p:cNvPr id="11" name="Rectangle 2"/>
          <p:cNvSpPr>
            <a:spLocks noChangeArrowheads="1"/>
          </p:cNvSpPr>
          <p:nvPr/>
        </p:nvSpPr>
        <p:spPr bwMode="auto">
          <a:xfrm flipV="1">
            <a:off x="183033" y="604522"/>
            <a:ext cx="8712968" cy="60030"/>
          </a:xfrm>
          <a:prstGeom prst="rect">
            <a:avLst/>
          </a:prstGeom>
          <a:solidFill>
            <a:srgbClr val="00B0F0"/>
          </a:solidFill>
          <a:ln w="9525">
            <a:noFill/>
            <a:round/>
            <a:headEnd/>
            <a:tailEnd/>
          </a:ln>
        </p:spPr>
        <p:txBody>
          <a:bodyPr wrap="none" anchor="ctr"/>
          <a:lstStyle/>
          <a:p>
            <a:endParaRPr lang="it-IT" altLang="it-IT">
              <a:latin typeface="Calibri" pitchFamily="34" charset="0"/>
            </a:endParaRPr>
          </a:p>
        </p:txBody>
      </p:sp>
      <p:sp>
        <p:nvSpPr>
          <p:cNvPr id="3" name="Rectangle 1"/>
          <p:cNvSpPr>
            <a:spLocks noChangeArrowheads="1"/>
          </p:cNvSpPr>
          <p:nvPr/>
        </p:nvSpPr>
        <p:spPr bwMode="auto">
          <a:xfrm>
            <a:off x="183033" y="1844824"/>
            <a:ext cx="844867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6113463" algn="r"/>
              </a:tabLst>
              <a:defRPr>
                <a:solidFill>
                  <a:schemeClr val="tx1"/>
                </a:solidFill>
                <a:latin typeface="Arial" pitchFamily="34" charset="0"/>
                <a:cs typeface="Arial" pitchFamily="34" charset="0"/>
              </a:defRPr>
            </a:lvl1pPr>
            <a:lvl2pPr fontAlgn="base">
              <a:spcBef>
                <a:spcPct val="0"/>
              </a:spcBef>
              <a:spcAft>
                <a:spcPct val="0"/>
              </a:spcAft>
              <a:tabLst>
                <a:tab pos="6113463" algn="r"/>
              </a:tabLst>
              <a:defRPr>
                <a:solidFill>
                  <a:schemeClr val="tx1"/>
                </a:solidFill>
                <a:latin typeface="Arial" pitchFamily="34" charset="0"/>
                <a:cs typeface="Arial" pitchFamily="34" charset="0"/>
              </a:defRPr>
            </a:lvl2pPr>
            <a:lvl3pPr fontAlgn="base">
              <a:spcBef>
                <a:spcPct val="0"/>
              </a:spcBef>
              <a:spcAft>
                <a:spcPct val="0"/>
              </a:spcAft>
              <a:tabLst>
                <a:tab pos="6113463" algn="r"/>
              </a:tabLst>
              <a:defRPr>
                <a:solidFill>
                  <a:schemeClr val="tx1"/>
                </a:solidFill>
                <a:latin typeface="Arial" pitchFamily="34" charset="0"/>
                <a:cs typeface="Arial" pitchFamily="34" charset="0"/>
              </a:defRPr>
            </a:lvl3pPr>
            <a:lvl4pPr fontAlgn="base">
              <a:spcBef>
                <a:spcPct val="0"/>
              </a:spcBef>
              <a:spcAft>
                <a:spcPct val="0"/>
              </a:spcAft>
              <a:tabLst>
                <a:tab pos="6113463" algn="r"/>
              </a:tabLst>
              <a:defRPr>
                <a:solidFill>
                  <a:schemeClr val="tx1"/>
                </a:solidFill>
                <a:latin typeface="Arial" pitchFamily="34" charset="0"/>
                <a:cs typeface="Arial" pitchFamily="34" charset="0"/>
              </a:defRPr>
            </a:lvl4pPr>
            <a:lvl5pPr fontAlgn="base">
              <a:spcBef>
                <a:spcPct val="0"/>
              </a:spcBef>
              <a:spcAft>
                <a:spcPct val="0"/>
              </a:spcAft>
              <a:tabLst>
                <a:tab pos="6113463" algn="r"/>
              </a:tabLst>
              <a:defRPr>
                <a:solidFill>
                  <a:schemeClr val="tx1"/>
                </a:solidFill>
                <a:latin typeface="Arial" pitchFamily="34" charset="0"/>
                <a:cs typeface="Arial" pitchFamily="34" charset="0"/>
              </a:defRPr>
            </a:lvl5pPr>
            <a:lvl6pPr fontAlgn="base">
              <a:spcBef>
                <a:spcPct val="0"/>
              </a:spcBef>
              <a:spcAft>
                <a:spcPct val="0"/>
              </a:spcAft>
              <a:tabLst>
                <a:tab pos="6113463" algn="r"/>
              </a:tabLst>
              <a:defRPr>
                <a:solidFill>
                  <a:schemeClr val="tx1"/>
                </a:solidFill>
                <a:latin typeface="Arial" pitchFamily="34" charset="0"/>
                <a:cs typeface="Arial" pitchFamily="34" charset="0"/>
              </a:defRPr>
            </a:lvl6pPr>
            <a:lvl7pPr fontAlgn="base">
              <a:spcBef>
                <a:spcPct val="0"/>
              </a:spcBef>
              <a:spcAft>
                <a:spcPct val="0"/>
              </a:spcAft>
              <a:tabLst>
                <a:tab pos="6113463" algn="r"/>
              </a:tabLst>
              <a:defRPr>
                <a:solidFill>
                  <a:schemeClr val="tx1"/>
                </a:solidFill>
                <a:latin typeface="Arial" pitchFamily="34" charset="0"/>
                <a:cs typeface="Arial" pitchFamily="34" charset="0"/>
              </a:defRPr>
            </a:lvl7pPr>
            <a:lvl8pPr fontAlgn="base">
              <a:spcBef>
                <a:spcPct val="0"/>
              </a:spcBef>
              <a:spcAft>
                <a:spcPct val="0"/>
              </a:spcAft>
              <a:tabLst>
                <a:tab pos="6113463" algn="r"/>
              </a:tabLst>
              <a:defRPr>
                <a:solidFill>
                  <a:schemeClr val="tx1"/>
                </a:solidFill>
                <a:latin typeface="Arial" pitchFamily="34" charset="0"/>
                <a:cs typeface="Arial" pitchFamily="34" charset="0"/>
              </a:defRPr>
            </a:lvl8pPr>
            <a:lvl9pPr fontAlgn="base">
              <a:spcBef>
                <a:spcPct val="0"/>
              </a:spcBef>
              <a:spcAft>
                <a:spcPct val="0"/>
              </a:spcAft>
              <a:tabLst>
                <a:tab pos="6113463" algn="r"/>
              </a:tabLst>
              <a:defRPr>
                <a:solidFill>
                  <a:schemeClr val="tx1"/>
                </a:solidFill>
                <a:latin typeface="Arial" pitchFamily="34" charset="0"/>
                <a:cs typeface="Arial" pitchFamily="34" charset="0"/>
              </a:defRPr>
            </a:lvl9pPr>
          </a:lstStyle>
          <a:p>
            <a:pPr marL="342900" marR="0" lvl="0" indent="-342900" algn="just" fontAlgn="base">
              <a:lnSpc>
                <a:spcPct val="150000"/>
              </a:lnSpc>
              <a:spcBef>
                <a:spcPct val="0"/>
              </a:spcBef>
              <a:spcAft>
                <a:spcPct val="0"/>
              </a:spcAft>
              <a:buClrTx/>
              <a:buSzTx/>
              <a:buFont typeface="+mj-lt"/>
              <a:buAutoNum type="arabicPeriod"/>
              <a:tabLst>
                <a:tab pos="6113463" algn="r"/>
              </a:tabLst>
            </a:pPr>
            <a:r>
              <a:rPr lang="it-IT" altLang="it-IT" sz="1600" dirty="0"/>
              <a:t>«Segheria sicura - Opuscolo informativo per Lavoratori delle aziende di prima lavorazione del legno»</a:t>
            </a:r>
          </a:p>
          <a:p>
            <a:pPr marL="342900" marR="0" lvl="0" indent="-342900" algn="just" fontAlgn="base">
              <a:lnSpc>
                <a:spcPct val="150000"/>
              </a:lnSpc>
              <a:spcBef>
                <a:spcPct val="0"/>
              </a:spcBef>
              <a:spcAft>
                <a:spcPct val="0"/>
              </a:spcAft>
              <a:buClrTx/>
              <a:buSzTx/>
              <a:buFont typeface="+mj-lt"/>
              <a:buAutoNum type="arabicPeriod"/>
              <a:tabLst>
                <a:tab pos="6113463" algn="r"/>
              </a:tabLst>
            </a:pPr>
            <a:r>
              <a:rPr lang="it-IT" altLang="it-IT" sz="1600" dirty="0"/>
              <a:t>«Esposizione lavorativa a polveri di legno»</a:t>
            </a:r>
          </a:p>
          <a:p>
            <a:pPr marL="342900" marR="0" lvl="0" indent="-342900" algn="just" fontAlgn="base">
              <a:lnSpc>
                <a:spcPct val="150000"/>
              </a:lnSpc>
              <a:spcBef>
                <a:spcPct val="0"/>
              </a:spcBef>
              <a:spcAft>
                <a:spcPct val="0"/>
              </a:spcAft>
              <a:buClrTx/>
              <a:buSzTx/>
              <a:buFont typeface="+mj-lt"/>
              <a:buAutoNum type="arabicPeriod"/>
              <a:tabLst>
                <a:tab pos="6113463" algn="r"/>
              </a:tabLst>
            </a:pPr>
            <a:r>
              <a:rPr lang="it-IT" altLang="it-IT" sz="1600" dirty="0"/>
              <a:t>«Vademecum per il miglioramento della sicurezza e della salute con le polveri di legno»</a:t>
            </a:r>
          </a:p>
          <a:p>
            <a:pPr marL="342900" marR="0" lvl="0" indent="-342900" algn="just" fontAlgn="base">
              <a:lnSpc>
                <a:spcPct val="150000"/>
              </a:lnSpc>
              <a:spcBef>
                <a:spcPct val="0"/>
              </a:spcBef>
              <a:spcAft>
                <a:spcPct val="0"/>
              </a:spcAft>
              <a:buClrTx/>
              <a:buSzTx/>
              <a:buFont typeface="+mj-lt"/>
              <a:buAutoNum type="arabicPeriod"/>
              <a:tabLst>
                <a:tab pos="6113463" algn="r"/>
              </a:tabLst>
            </a:pPr>
            <a:r>
              <a:rPr lang="it-IT" altLang="it-IT" sz="1600" dirty="0"/>
              <a:t>«Ventilazione e depurazione dell’aria negli ambienti di lavoro – Scheda tecnica n. 7 Impianti di ventilazione nel comparto del legno»</a:t>
            </a:r>
          </a:p>
        </p:txBody>
      </p:sp>
      <p:pic>
        <p:nvPicPr>
          <p:cNvPr id="12" name="Immagine 11"/>
          <p:cNvPicPr/>
          <p:nvPr/>
        </p:nvPicPr>
        <p:blipFill>
          <a:blip r:embed="rId3" cstate="print">
            <a:extLst>
              <a:ext uri="{28A0092B-C50C-407E-A947-70E740481C1C}">
                <a14:useLocalDpi xmlns:a14="http://schemas.microsoft.com/office/drawing/2010/main" val="0"/>
              </a:ext>
            </a:extLst>
          </a:blip>
          <a:stretch>
            <a:fillRect/>
          </a:stretch>
        </p:blipFill>
        <p:spPr>
          <a:xfrm>
            <a:off x="827583" y="4293096"/>
            <a:ext cx="1608455" cy="2258695"/>
          </a:xfrm>
          <a:prstGeom prst="rect">
            <a:avLst/>
          </a:prstGeom>
          <a:ln w="6350">
            <a:solidFill>
              <a:schemeClr val="bg1">
                <a:lumMod val="75000"/>
              </a:schemeClr>
            </a:solidFill>
          </a:ln>
          <a:effectLst>
            <a:outerShdw blurRad="292100" dist="139700" dir="2700000" algn="tl" rotWithShape="0">
              <a:srgbClr val="333333">
                <a:alpha val="65000"/>
              </a:srgbClr>
            </a:outerShdw>
          </a:effectLst>
        </p:spPr>
      </p:pic>
      <p:pic>
        <p:nvPicPr>
          <p:cNvPr id="15" name="Immagine 14"/>
          <p:cNvPicPr/>
          <p:nvPr/>
        </p:nvPicPr>
        <p:blipFill>
          <a:blip r:embed="rId4" cstate="print">
            <a:extLst>
              <a:ext uri="{28A0092B-C50C-407E-A947-70E740481C1C}">
                <a14:useLocalDpi xmlns:a14="http://schemas.microsoft.com/office/drawing/2010/main" val="0"/>
              </a:ext>
            </a:extLst>
          </a:blip>
          <a:stretch>
            <a:fillRect/>
          </a:stretch>
        </p:blipFill>
        <p:spPr>
          <a:xfrm>
            <a:off x="2754395" y="4293096"/>
            <a:ext cx="1623647" cy="2286478"/>
          </a:xfrm>
          <a:prstGeom prst="rect">
            <a:avLst/>
          </a:prstGeom>
          <a:ln w="6350">
            <a:solidFill>
              <a:schemeClr val="bg1">
                <a:lumMod val="75000"/>
              </a:schemeClr>
            </a:solid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3308" y="4293096"/>
            <a:ext cx="1666884" cy="2286478"/>
          </a:xfrm>
          <a:prstGeom prst="rect">
            <a:avLst/>
          </a:prstGeom>
          <a:ln w="6350">
            <a:solidFill>
              <a:schemeClr val="bg1">
                <a:lumMod val="75000"/>
              </a:schemeClr>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0232" y="4295437"/>
            <a:ext cx="1619336" cy="2258695"/>
          </a:xfrm>
          <a:prstGeom prst="rect">
            <a:avLst/>
          </a:prstGeom>
          <a:ln w="6350">
            <a:solidFill>
              <a:schemeClr val="bg1">
                <a:lumMod val="75000"/>
              </a:schemeClr>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9" name="Immagine 8">
            <a:extLst>
              <a:ext uri="{FF2B5EF4-FFF2-40B4-BE49-F238E27FC236}">
                <a16:creationId xmlns:a16="http://schemas.microsoft.com/office/drawing/2014/main" id="{DDAFF213-305A-4822-9F84-4FF70D206A93}"/>
              </a:ext>
            </a:extLst>
          </p:cNvPr>
          <p:cNvPicPr>
            <a:picLocks noChangeAspect="1"/>
          </p:cNvPicPr>
          <p:nvPr/>
        </p:nvPicPr>
        <p:blipFill>
          <a:blip r:embed="rId7"/>
          <a:stretch>
            <a:fillRect/>
          </a:stretch>
        </p:blipFill>
        <p:spPr>
          <a:xfrm>
            <a:off x="8607" y="0"/>
            <a:ext cx="561850" cy="604522"/>
          </a:xfrm>
          <a:prstGeom prst="rect">
            <a:avLst/>
          </a:prstGeom>
        </p:spPr>
      </p:pic>
      <p:sp>
        <p:nvSpPr>
          <p:cNvPr id="10" name="CasellaDiTesto 9">
            <a:extLst>
              <a:ext uri="{FF2B5EF4-FFF2-40B4-BE49-F238E27FC236}">
                <a16:creationId xmlns:a16="http://schemas.microsoft.com/office/drawing/2014/main" id="{F75A51B9-682E-4F8D-8C8F-BE4154788F0D}"/>
              </a:ext>
            </a:extLst>
          </p:cNvPr>
          <p:cNvSpPr txBox="1"/>
          <p:nvPr/>
        </p:nvSpPr>
        <p:spPr>
          <a:xfrm>
            <a:off x="477852" y="-14951"/>
            <a:ext cx="1080120" cy="523220"/>
          </a:xfrm>
          <a:prstGeom prst="rect">
            <a:avLst/>
          </a:prstGeom>
          <a:noFill/>
        </p:spPr>
        <p:txBody>
          <a:bodyPr wrap="square" rtlCol="0">
            <a:spAutoFit/>
          </a:bodyPr>
          <a:lstStyle/>
          <a:p>
            <a:r>
              <a:rPr lang="it-IT" sz="1400" b="1" dirty="0" err="1"/>
              <a:t>SPreSAL</a:t>
            </a:r>
            <a:r>
              <a:rPr lang="it-IT" sz="1400" b="1" dirty="0"/>
              <a:t> di</a:t>
            </a:r>
          </a:p>
          <a:p>
            <a:r>
              <a:rPr lang="it-IT" sz="1400" b="1" dirty="0"/>
              <a:t>_________ </a:t>
            </a:r>
          </a:p>
        </p:txBody>
      </p:sp>
      <p:sp>
        <p:nvSpPr>
          <p:cNvPr id="14" name="Rettangolo 13">
            <a:extLst>
              <a:ext uri="{FF2B5EF4-FFF2-40B4-BE49-F238E27FC236}">
                <a16:creationId xmlns:a16="http://schemas.microsoft.com/office/drawing/2014/main" id="{DDE569C8-6B54-4144-8D12-BFACE878045F}"/>
              </a:ext>
            </a:extLst>
          </p:cNvPr>
          <p:cNvSpPr/>
          <p:nvPr/>
        </p:nvSpPr>
        <p:spPr>
          <a:xfrm>
            <a:off x="2436038" y="360354"/>
            <a:ext cx="6611573" cy="215444"/>
          </a:xfrm>
          <a:prstGeom prst="rect">
            <a:avLst/>
          </a:prstGeom>
        </p:spPr>
        <p:txBody>
          <a:bodyPr wrap="square">
            <a:spAutoFit/>
          </a:bodyPr>
          <a:lstStyle/>
          <a:p>
            <a:pPr algn="ctr"/>
            <a:r>
              <a:rPr lang="it-IT" sz="800" dirty="0">
                <a:latin typeface="Arial" panose="020B0604020202020204" pitchFamily="34" charset="0"/>
              </a:rPr>
              <a:t>Seminario di Avvio Piano Mirato di Prevenzione del rischio cancerogeno per esposizione professionale a polveri di legno duro [data e luogo]</a:t>
            </a:r>
          </a:p>
        </p:txBody>
      </p:sp>
    </p:spTree>
    <p:extLst>
      <p:ext uri="{BB962C8B-B14F-4D97-AF65-F5344CB8AC3E}">
        <p14:creationId xmlns:p14="http://schemas.microsoft.com/office/powerpoint/2010/main" val="417668753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0</TotalTime>
  <Words>10631</Words>
  <Application>Microsoft Office PowerPoint</Application>
  <PresentationFormat>Presentazione su schermo (4:3)</PresentationFormat>
  <Paragraphs>818</Paragraphs>
  <Slides>63</Slides>
  <Notes>63</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63</vt:i4>
      </vt:variant>
    </vt:vector>
  </HeadingPairs>
  <TitlesOfParts>
    <vt:vector size="69" baseType="lpstr">
      <vt:lpstr>Arial</vt:lpstr>
      <vt:lpstr>Calibri</vt:lpstr>
      <vt:lpstr>Cambria</vt:lpstr>
      <vt:lpstr>Courier New</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Paolo Desogus</dc:creator>
  <cp:lastModifiedBy>Natalina Loi</cp:lastModifiedBy>
  <cp:revision>113</cp:revision>
  <dcterms:created xsi:type="dcterms:W3CDTF">2021-11-16T10:35:22Z</dcterms:created>
  <dcterms:modified xsi:type="dcterms:W3CDTF">2022-02-06T18:39:40Z</dcterms:modified>
</cp:coreProperties>
</file>