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8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1" r:id="rId16"/>
    <p:sldId id="272" r:id="rId17"/>
    <p:sldId id="277" r:id="rId18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86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CC"/>
    <a:srgbClr val="FFFFCC"/>
    <a:srgbClr val="FFFF99"/>
    <a:srgbClr val="66FFFF"/>
    <a:srgbClr val="CCFF99"/>
    <a:srgbClr val="CCFFFF"/>
    <a:srgbClr val="FF3300"/>
    <a:srgbClr val="008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35" autoAdjust="0"/>
    <p:restoredTop sz="94705" autoAdjust="0"/>
  </p:normalViewPr>
  <p:slideViewPr>
    <p:cSldViewPr>
      <p:cViewPr varScale="1">
        <p:scale>
          <a:sx n="102" d="100"/>
          <a:sy n="102" d="100"/>
        </p:scale>
        <p:origin x="184" y="696"/>
      </p:cViewPr>
      <p:guideLst>
        <p:guide orient="horz" pos="1786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B3B3B3"/>
          </a:solidFill>
        </a:ln>
      </c:spPr>
    </c:sideWall>
    <c:backWall>
      <c:thickness val="0"/>
      <c:spPr>
        <a:noFill/>
        <a:ln w="0">
          <a:solidFill>
            <a:srgbClr val="B3B3B3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Riga 9</c:v>
                </c:pt>
              </c:strCache>
            </c:strRef>
          </c:tx>
          <c:spPr>
            <a:solidFill>
              <a:srgbClr val="FFFFE0"/>
            </a:solidFill>
            <a:ln w="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1-D6DB-AA47-A9DD-14B3AA953DC4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3-D6DB-AA47-A9DD-14B3AA953DC4}"/>
              </c:ext>
            </c:extLst>
          </c:dPt>
          <c:dPt>
            <c:idx val="2"/>
            <c:invertIfNegative val="0"/>
            <c:bubble3D val="0"/>
            <c:spPr>
              <a:solidFill>
                <a:srgbClr val="228B22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5-D6DB-AA47-A9DD-14B3AA953DC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D6DB-AA47-A9DD-14B3AA953D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4"/>
                <c:pt idx="0">
                  <c:v>ROSSI</c:v>
                </c:pt>
                <c:pt idx="1">
                  <c:v>GIALLI</c:v>
                </c:pt>
                <c:pt idx="2">
                  <c:v>VERDI</c:v>
                </c:pt>
                <c:pt idx="3">
                  <c:v>BIANCHI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139</c:v>
                </c:pt>
                <c:pt idx="1">
                  <c:v>1941</c:v>
                </c:pt>
                <c:pt idx="2">
                  <c:v>2898</c:v>
                </c:pt>
                <c:pt idx="3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DB-AA47-A9DD-14B3AA953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36681216"/>
        <c:axId val="36682752"/>
        <c:axId val="0"/>
      </c:bar3DChart>
      <c:catAx>
        <c:axId val="3668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Arial"/>
              </a:defRPr>
            </a:pPr>
            <a:endParaRPr lang="it-IT"/>
          </a:p>
        </c:txPr>
        <c:crossAx val="36682752"/>
        <c:crosses val="autoZero"/>
        <c:auto val="1"/>
        <c:lblAlgn val="ctr"/>
        <c:lblOffset val="100"/>
        <c:noMultiLvlLbl val="0"/>
      </c:catAx>
      <c:valAx>
        <c:axId val="36682752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Arial"/>
              </a:defRPr>
            </a:pPr>
            <a:endParaRPr lang="it-IT"/>
          </a:p>
        </c:txPr>
        <c:crossAx val="36681216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lang="en-US" sz="1000" b="0" strike="noStrike" spc="-1">
              <a:solidFill>
                <a:srgbClr val="000000"/>
              </a:solidFill>
              <a:latin typeface="Arial"/>
            </a:defRPr>
          </a:pPr>
          <a:endParaRPr lang="it-IT"/>
        </a:p>
      </c:txPr>
    </c:legend>
    <c:plotVisOnly val="1"/>
    <c:dispBlanksAs val="gap"/>
    <c:showDLblsOverMax val="1"/>
  </c:chart>
  <c:spPr>
    <a:solidFill>
      <a:srgbClr val="FFFFFF"/>
    </a:solidFill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1"/>
      <c:rotY val="25"/>
      <c:rAngAx val="1"/>
    </c:view3D>
    <c:floor>
      <c:thickness val="0"/>
      <c:spPr>
        <a:solidFill>
          <a:srgbClr val="CCCCCC"/>
        </a:solidFill>
        <a:ln w="0">
          <a:noFill/>
        </a:ln>
      </c:spPr>
    </c:floor>
    <c:sideWall>
      <c:thickness val="0"/>
      <c:spPr>
        <a:noFill/>
        <a:ln w="0">
          <a:solidFill>
            <a:srgbClr val="0000CC"/>
          </a:solidFill>
        </a:ln>
      </c:spPr>
    </c:sideWall>
    <c:backWall>
      <c:thickness val="0"/>
      <c:spPr>
        <a:noFill/>
        <a:ln w="0">
          <a:solidFill>
            <a:srgbClr val="0000CC"/>
          </a:solidFill>
        </a:ln>
      </c:spPr>
    </c:backWall>
    <c:plotArea>
      <c:layout>
        <c:manualLayout>
          <c:layoutTarget val="inner"/>
          <c:xMode val="edge"/>
          <c:yMode val="edge"/>
          <c:x val="0.24117991887046175"/>
          <c:y val="5.2317469111619178E-2"/>
          <c:w val="0.8928348719506769"/>
          <c:h val="0.5078769377242191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Colonna C</c:v>
                </c:pt>
              </c:strCache>
            </c:strRef>
          </c:tx>
          <c:spPr>
            <a:solidFill>
              <a:srgbClr val="004586"/>
            </a:solidFill>
            <a:ln w="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none"/>
              <a:lstStyle/>
              <a:p>
                <a:pPr>
                  <a:defRPr sz="1000" b="0" strike="noStrike" spc="-1">
                    <a:solidFill>
                      <a:srgbClr val="000000"/>
                    </a:solidFill>
                    <a:latin typeface="Arial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0"/>
            <c:showBubbleSize val="1"/>
            <c:separator>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11"/>
                <c:pt idx="0">
                  <c:v>Non risponde a chiamata</c:v>
                </c:pt>
                <c:pt idx="1">
                  <c:v>Non rientra da consulenza</c:v>
                </c:pt>
                <c:pt idx="2">
                  <c:v>Si allontana prima della conclusione</c:v>
                </c:pt>
                <c:pt idx="3">
                  <c:v>Ricoverati</c:v>
                </c:pt>
                <c:pt idx="4">
                  <c:v>Ricoverati dopo consulenza</c:v>
                </c:pt>
                <c:pt idx="5">
                  <c:v>Trasferiti ad altra struttura</c:v>
                </c:pt>
                <c:pt idx="6">
                  <c:v>Passato in cura allo specialista</c:v>
                </c:pt>
                <c:pt idx="7">
                  <c:v>A domicilio</c:v>
                </c:pt>
                <c:pt idx="8">
                  <c:v>Rifiutano il ricovero</c:v>
                </c:pt>
                <c:pt idx="9">
                  <c:v>Ricoverati in OBI</c:v>
                </c:pt>
                <c:pt idx="10">
                  <c:v>Varie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1"/>
                <c:pt idx="0">
                  <c:v>666</c:v>
                </c:pt>
                <c:pt idx="1">
                  <c:v>57</c:v>
                </c:pt>
                <c:pt idx="2">
                  <c:v>191</c:v>
                </c:pt>
                <c:pt idx="3">
                  <c:v>611</c:v>
                </c:pt>
                <c:pt idx="4">
                  <c:v>189</c:v>
                </c:pt>
                <c:pt idx="5">
                  <c:v>230</c:v>
                </c:pt>
                <c:pt idx="6">
                  <c:v>492</c:v>
                </c:pt>
                <c:pt idx="7">
                  <c:v>2012</c:v>
                </c:pt>
                <c:pt idx="8">
                  <c:v>60</c:v>
                </c:pt>
                <c:pt idx="9">
                  <c:v>485</c:v>
                </c:pt>
                <c:pt idx="10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04-9C49-A4B7-4F514106B2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box"/>
        <c:axId val="40531840"/>
        <c:axId val="40533376"/>
        <c:axId val="0"/>
      </c:bar3DChart>
      <c:catAx>
        <c:axId val="40531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0">
            <a:solidFill>
              <a:srgbClr val="002060"/>
            </a:solidFill>
          </a:ln>
        </c:spPr>
        <c:txPr>
          <a:bodyPr/>
          <a:lstStyle/>
          <a:p>
            <a:pPr>
              <a:defRPr lang="en-US" sz="1600" b="0" strike="noStrike" spc="-1">
                <a:solidFill>
                  <a:srgbClr val="000000"/>
                </a:solidFill>
                <a:latin typeface="Arial"/>
              </a:defRPr>
            </a:pPr>
            <a:endParaRPr lang="it-IT"/>
          </a:p>
        </c:txPr>
        <c:crossAx val="40533376"/>
        <c:crosses val="autoZero"/>
        <c:auto val="1"/>
        <c:lblAlgn val="ctr"/>
        <c:lblOffset val="100"/>
        <c:noMultiLvlLbl val="0"/>
      </c:catAx>
      <c:valAx>
        <c:axId val="40533376"/>
        <c:scaling>
          <c:orientation val="minMax"/>
        </c:scaling>
        <c:delete val="0"/>
        <c:axPos val="l"/>
        <c:majorGridlines>
          <c:spPr>
            <a:ln w="0">
              <a:solidFill>
                <a:srgbClr val="B3B3B3"/>
              </a:solidFill>
            </a:ln>
          </c:spPr>
        </c:majorGridlines>
        <c:numFmt formatCode="General" sourceLinked="0"/>
        <c:majorTickMark val="out"/>
        <c:minorTickMark val="none"/>
        <c:tickLblPos val="nextTo"/>
        <c:spPr>
          <a:ln w="0">
            <a:solidFill>
              <a:srgbClr val="B3B3B3"/>
            </a:solidFill>
          </a:ln>
        </c:spPr>
        <c:txPr>
          <a:bodyPr/>
          <a:lstStyle/>
          <a:p>
            <a:pPr>
              <a:defRPr lang="en-US" sz="1000" b="0" strike="noStrike" spc="-1">
                <a:solidFill>
                  <a:srgbClr val="000000"/>
                </a:solidFill>
                <a:latin typeface="Arial"/>
              </a:defRPr>
            </a:pPr>
            <a:endParaRPr lang="it-IT"/>
          </a:p>
        </c:txPr>
        <c:crossAx val="40531840"/>
        <c:crosses val="autoZero"/>
        <c:crossBetween val="between"/>
      </c:valAx>
      <c:spPr>
        <a:solidFill>
          <a:srgbClr val="CCFFFF"/>
        </a:solidFill>
      </c:spPr>
    </c:plotArea>
    <c:plotVisOnly val="1"/>
    <c:dispBlanksAs val="gap"/>
    <c:showDLblsOverMax val="1"/>
  </c:chart>
  <c:spPr>
    <a:solidFill>
      <a:srgbClr val="FFFFFF"/>
    </a:solidFill>
    <a:ln w="0">
      <a:solidFill>
        <a:srgbClr val="0000CC"/>
      </a:solidFill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57EC2D-AC43-224D-9AF4-5AE93603791A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AC61D846-B24D-1B46-9B42-5FA3F394D27F}">
      <dgm:prSet custT="1"/>
      <dgm:spPr/>
      <dgm:t>
        <a:bodyPr/>
        <a:lstStyle/>
        <a:p>
          <a:r>
            <a:rPr lang="it-IT" sz="1600" b="1"/>
            <a:t>1)carenza di risorse umane</a:t>
          </a:r>
          <a:endParaRPr lang="it-IT" sz="1600"/>
        </a:p>
      </dgm:t>
    </dgm:pt>
    <dgm:pt modelId="{B594341A-333F-4A47-9B4B-86FB7EE65D41}" type="parTrans" cxnId="{7B4B8DEB-E2CD-2D4C-B812-4E9E52456DB9}">
      <dgm:prSet/>
      <dgm:spPr/>
      <dgm:t>
        <a:bodyPr/>
        <a:lstStyle/>
        <a:p>
          <a:endParaRPr lang="it-IT" sz="1600"/>
        </a:p>
      </dgm:t>
    </dgm:pt>
    <dgm:pt modelId="{253958AA-2C12-E340-A424-5468D3AF308D}" type="sibTrans" cxnId="{7B4B8DEB-E2CD-2D4C-B812-4E9E52456DB9}">
      <dgm:prSet/>
      <dgm:spPr/>
      <dgm:t>
        <a:bodyPr/>
        <a:lstStyle/>
        <a:p>
          <a:endParaRPr lang="it-IT" sz="1600"/>
        </a:p>
      </dgm:t>
    </dgm:pt>
    <dgm:pt modelId="{C382D3D5-CB7C-EE49-B346-D8C7373D01FE}">
      <dgm:prSet custT="1"/>
      <dgm:spPr/>
      <dgm:t>
        <a:bodyPr/>
        <a:lstStyle/>
        <a:p>
          <a:r>
            <a:rPr lang="it-IT" sz="1600" b="1"/>
            <a:t>2) verificarsi di ritardi della presa in carico degli utenti dal consulente</a:t>
          </a:r>
          <a:endParaRPr lang="it-IT" sz="1600"/>
        </a:p>
      </dgm:t>
    </dgm:pt>
    <dgm:pt modelId="{F901CB17-A021-514D-BC5F-669F6285F6B0}" type="parTrans" cxnId="{61208924-16BB-B743-BD61-3C3C92EC929E}">
      <dgm:prSet/>
      <dgm:spPr/>
      <dgm:t>
        <a:bodyPr/>
        <a:lstStyle/>
        <a:p>
          <a:endParaRPr lang="it-IT" sz="1600"/>
        </a:p>
      </dgm:t>
    </dgm:pt>
    <dgm:pt modelId="{604A0CB8-D974-0B49-BF21-55C148060AEA}" type="sibTrans" cxnId="{61208924-16BB-B743-BD61-3C3C92EC929E}">
      <dgm:prSet/>
      <dgm:spPr/>
      <dgm:t>
        <a:bodyPr/>
        <a:lstStyle/>
        <a:p>
          <a:endParaRPr lang="it-IT" sz="1600"/>
        </a:p>
      </dgm:t>
    </dgm:pt>
    <dgm:pt modelId="{2DD19CA2-60A2-EC48-BEF9-7C272EBFEE01}">
      <dgm:prSet custT="1"/>
      <dgm:spPr/>
      <dgm:t>
        <a:bodyPr/>
        <a:lstStyle/>
        <a:p>
          <a:r>
            <a:rPr lang="it-IT" sz="1600" b="1"/>
            <a:t>3) carenza di formazione al triage dei neo assunti e l’aggiornamento costante per tutto il personale.</a:t>
          </a:r>
          <a:endParaRPr lang="it-IT" sz="1600"/>
        </a:p>
      </dgm:t>
    </dgm:pt>
    <dgm:pt modelId="{C577513D-6B7A-5B4B-8F50-A233E8B46C56}" type="parTrans" cxnId="{1563417A-0729-2A42-BD3D-AB4955C5EBBA}">
      <dgm:prSet/>
      <dgm:spPr/>
      <dgm:t>
        <a:bodyPr/>
        <a:lstStyle/>
        <a:p>
          <a:endParaRPr lang="it-IT" sz="1600"/>
        </a:p>
      </dgm:t>
    </dgm:pt>
    <dgm:pt modelId="{8465EAD8-C1D8-6C47-BA26-13BFA612F506}" type="sibTrans" cxnId="{1563417A-0729-2A42-BD3D-AB4955C5EBBA}">
      <dgm:prSet/>
      <dgm:spPr/>
      <dgm:t>
        <a:bodyPr/>
        <a:lstStyle/>
        <a:p>
          <a:endParaRPr lang="it-IT" sz="1600"/>
        </a:p>
      </dgm:t>
    </dgm:pt>
    <dgm:pt modelId="{E5D372FA-2623-5E44-B442-D710294A77FD}">
      <dgm:prSet custT="1"/>
      <dgm:spPr/>
      <dgm:t>
        <a:bodyPr/>
        <a:lstStyle/>
        <a:p>
          <a:r>
            <a:rPr lang="it-IT" sz="1600" b="1"/>
            <a:t>4) mancata istituzione di un percorso di fast track per i codici minori ad alti tempi di attesa</a:t>
          </a:r>
          <a:endParaRPr lang="it-IT" sz="1600"/>
        </a:p>
      </dgm:t>
    </dgm:pt>
    <dgm:pt modelId="{F1E4FF4F-4088-5B4C-8356-7B02935EDDF2}" type="parTrans" cxnId="{750167ED-FDFC-754A-ADB6-DE7CF51E206D}">
      <dgm:prSet/>
      <dgm:spPr/>
      <dgm:t>
        <a:bodyPr/>
        <a:lstStyle/>
        <a:p>
          <a:endParaRPr lang="it-IT" sz="1600"/>
        </a:p>
      </dgm:t>
    </dgm:pt>
    <dgm:pt modelId="{0C019016-80AE-E24E-8268-B63EEDA3396F}" type="sibTrans" cxnId="{750167ED-FDFC-754A-ADB6-DE7CF51E206D}">
      <dgm:prSet/>
      <dgm:spPr/>
      <dgm:t>
        <a:bodyPr/>
        <a:lstStyle/>
        <a:p>
          <a:endParaRPr lang="it-IT" sz="1600"/>
        </a:p>
      </dgm:t>
    </dgm:pt>
    <dgm:pt modelId="{7B636A05-3F73-6E44-9160-747AA4E84189}">
      <dgm:prSet custT="1"/>
      <dgm:spPr/>
      <dgm:t>
        <a:bodyPr/>
        <a:lstStyle/>
        <a:p>
          <a:r>
            <a:rPr lang="it-IT" sz="1600" b="1" dirty="0"/>
            <a:t>5) carenza di attrezzature di lavoro (ambulanze per trasferimenti, sedie a rotelle, barelle, ecc.).</a:t>
          </a:r>
          <a:endParaRPr lang="it-IT" sz="1600" dirty="0"/>
        </a:p>
      </dgm:t>
    </dgm:pt>
    <dgm:pt modelId="{5ABE0CD0-4F00-FC46-B366-6A2B1CAEC2AC}" type="parTrans" cxnId="{46EE5E2C-3A8F-8E42-A146-ECF3A97C163A}">
      <dgm:prSet/>
      <dgm:spPr/>
      <dgm:t>
        <a:bodyPr/>
        <a:lstStyle/>
        <a:p>
          <a:endParaRPr lang="it-IT" sz="1600"/>
        </a:p>
      </dgm:t>
    </dgm:pt>
    <dgm:pt modelId="{C783859C-82A7-A44D-AA87-05ACF74038A1}" type="sibTrans" cxnId="{46EE5E2C-3A8F-8E42-A146-ECF3A97C163A}">
      <dgm:prSet/>
      <dgm:spPr/>
      <dgm:t>
        <a:bodyPr/>
        <a:lstStyle/>
        <a:p>
          <a:endParaRPr lang="it-IT" sz="1600"/>
        </a:p>
      </dgm:t>
    </dgm:pt>
    <dgm:pt modelId="{C09AA006-CA44-4F45-B8B3-9131DDD57451}">
      <dgm:prSet custT="1"/>
      <dgm:spPr/>
      <dgm:t>
        <a:bodyPr/>
        <a:lstStyle/>
        <a:p>
          <a:r>
            <a:rPr lang="it-IT" sz="1600" b="1"/>
            <a:t>6) mancanza di strumenti diagnostici </a:t>
          </a:r>
          <a:endParaRPr lang="it-IT" sz="1600"/>
        </a:p>
      </dgm:t>
    </dgm:pt>
    <dgm:pt modelId="{CFC82B39-59F5-DF49-AC8D-506017C31E40}" type="parTrans" cxnId="{1169445F-5311-1B4F-AF43-80282B6AD77D}">
      <dgm:prSet/>
      <dgm:spPr/>
      <dgm:t>
        <a:bodyPr/>
        <a:lstStyle/>
        <a:p>
          <a:endParaRPr lang="it-IT" sz="1600"/>
        </a:p>
      </dgm:t>
    </dgm:pt>
    <dgm:pt modelId="{E6BF30EA-7BB6-2B42-9734-FEADAF4335EB}" type="sibTrans" cxnId="{1169445F-5311-1B4F-AF43-80282B6AD77D}">
      <dgm:prSet/>
      <dgm:spPr/>
      <dgm:t>
        <a:bodyPr/>
        <a:lstStyle/>
        <a:p>
          <a:endParaRPr lang="it-IT" sz="1600"/>
        </a:p>
      </dgm:t>
    </dgm:pt>
    <dgm:pt modelId="{312AEBAD-93A6-0E41-A747-716D9A82845E}">
      <dgm:prSet custT="1"/>
      <dgm:spPr/>
      <dgm:t>
        <a:bodyPr/>
        <a:lstStyle/>
        <a:p>
          <a:r>
            <a:rPr lang="it-IT" sz="1600" b="1"/>
            <a:t>7) mancanza di implementazione di un referto telematico per i pazienti che non rientrano da consulenza.</a:t>
          </a:r>
          <a:endParaRPr lang="it-IT" sz="1600"/>
        </a:p>
      </dgm:t>
    </dgm:pt>
    <dgm:pt modelId="{F12EE74D-AF2E-2549-9BAE-EFDD4D1535CC}" type="parTrans" cxnId="{A54C5829-7588-3546-AB01-2AC31193EF5C}">
      <dgm:prSet/>
      <dgm:spPr/>
      <dgm:t>
        <a:bodyPr/>
        <a:lstStyle/>
        <a:p>
          <a:endParaRPr lang="it-IT" sz="1600"/>
        </a:p>
      </dgm:t>
    </dgm:pt>
    <dgm:pt modelId="{D547C980-F366-654E-AF84-51B92A43AD38}" type="sibTrans" cxnId="{A54C5829-7588-3546-AB01-2AC31193EF5C}">
      <dgm:prSet/>
      <dgm:spPr/>
      <dgm:t>
        <a:bodyPr/>
        <a:lstStyle/>
        <a:p>
          <a:endParaRPr lang="it-IT" sz="1600"/>
        </a:p>
      </dgm:t>
    </dgm:pt>
    <dgm:pt modelId="{EA0CAC69-1B71-9944-BD67-C60C88BCA8BE}">
      <dgm:prSet custT="1"/>
      <dgm:spPr/>
      <dgm:t>
        <a:bodyPr/>
        <a:lstStyle/>
        <a:p>
          <a:r>
            <a:rPr lang="it-IT" sz="1600" b="1"/>
            <a:t>8) organizzazione verticale della gestione del paziente </a:t>
          </a:r>
          <a:endParaRPr lang="it-IT" sz="1600"/>
        </a:p>
      </dgm:t>
    </dgm:pt>
    <dgm:pt modelId="{590A73C6-5D90-B34D-95B3-5D14BEA9DC6C}" type="parTrans" cxnId="{83BCDDA2-2986-FF49-A50A-DB3CD2BB6C9F}">
      <dgm:prSet/>
      <dgm:spPr/>
      <dgm:t>
        <a:bodyPr/>
        <a:lstStyle/>
        <a:p>
          <a:endParaRPr lang="it-IT" sz="1600"/>
        </a:p>
      </dgm:t>
    </dgm:pt>
    <dgm:pt modelId="{520B2DB3-C10A-4243-93A3-D3DD8218B903}" type="sibTrans" cxnId="{83BCDDA2-2986-FF49-A50A-DB3CD2BB6C9F}">
      <dgm:prSet/>
      <dgm:spPr/>
      <dgm:t>
        <a:bodyPr/>
        <a:lstStyle/>
        <a:p>
          <a:endParaRPr lang="it-IT" sz="1600"/>
        </a:p>
      </dgm:t>
    </dgm:pt>
    <dgm:pt modelId="{8CEC7784-3EF9-B446-ACE0-8843EEA8D230}" type="pres">
      <dgm:prSet presAssocID="{AC57EC2D-AC43-224D-9AF4-5AE93603791A}" presName="Name0" presStyleCnt="0">
        <dgm:presLayoutVars>
          <dgm:dir/>
          <dgm:animLvl val="lvl"/>
          <dgm:resizeHandles val="exact"/>
        </dgm:presLayoutVars>
      </dgm:prSet>
      <dgm:spPr/>
    </dgm:pt>
    <dgm:pt modelId="{C0EA25FD-7530-D34D-85B6-4AF5BDE4D73D}" type="pres">
      <dgm:prSet presAssocID="{EA0CAC69-1B71-9944-BD67-C60C88BCA8BE}" presName="boxAndChildren" presStyleCnt="0"/>
      <dgm:spPr/>
    </dgm:pt>
    <dgm:pt modelId="{00A1E5A6-E62E-3E44-B3B2-75F007E0643E}" type="pres">
      <dgm:prSet presAssocID="{EA0CAC69-1B71-9944-BD67-C60C88BCA8BE}" presName="parentTextBox" presStyleLbl="node1" presStyleIdx="0" presStyleCnt="8"/>
      <dgm:spPr/>
    </dgm:pt>
    <dgm:pt modelId="{1D3641AA-6C18-F648-98FA-996E7C3FB340}" type="pres">
      <dgm:prSet presAssocID="{D547C980-F366-654E-AF84-51B92A43AD38}" presName="sp" presStyleCnt="0"/>
      <dgm:spPr/>
    </dgm:pt>
    <dgm:pt modelId="{8D430B75-4A20-694A-AEF8-10A17C41B3BF}" type="pres">
      <dgm:prSet presAssocID="{312AEBAD-93A6-0E41-A747-716D9A82845E}" presName="arrowAndChildren" presStyleCnt="0"/>
      <dgm:spPr/>
    </dgm:pt>
    <dgm:pt modelId="{1A99DC5B-9C6D-1F42-8327-0C0946ED1448}" type="pres">
      <dgm:prSet presAssocID="{312AEBAD-93A6-0E41-A747-716D9A82845E}" presName="parentTextArrow" presStyleLbl="node1" presStyleIdx="1" presStyleCnt="8"/>
      <dgm:spPr/>
    </dgm:pt>
    <dgm:pt modelId="{BE2543EE-6521-3644-A037-54E2F3743D7D}" type="pres">
      <dgm:prSet presAssocID="{E6BF30EA-7BB6-2B42-9734-FEADAF4335EB}" presName="sp" presStyleCnt="0"/>
      <dgm:spPr/>
    </dgm:pt>
    <dgm:pt modelId="{3E83F713-75D6-AC4A-A06E-1F799D564F41}" type="pres">
      <dgm:prSet presAssocID="{C09AA006-CA44-4F45-B8B3-9131DDD57451}" presName="arrowAndChildren" presStyleCnt="0"/>
      <dgm:spPr/>
    </dgm:pt>
    <dgm:pt modelId="{2210E69E-208D-AA43-A580-559084B89085}" type="pres">
      <dgm:prSet presAssocID="{C09AA006-CA44-4F45-B8B3-9131DDD57451}" presName="parentTextArrow" presStyleLbl="node1" presStyleIdx="2" presStyleCnt="8"/>
      <dgm:spPr/>
    </dgm:pt>
    <dgm:pt modelId="{BF686E56-35F4-F344-9C8B-53357C72FA25}" type="pres">
      <dgm:prSet presAssocID="{C783859C-82A7-A44D-AA87-05ACF74038A1}" presName="sp" presStyleCnt="0"/>
      <dgm:spPr/>
    </dgm:pt>
    <dgm:pt modelId="{26F00C09-8738-634A-84B1-F8B06C943B65}" type="pres">
      <dgm:prSet presAssocID="{7B636A05-3F73-6E44-9160-747AA4E84189}" presName="arrowAndChildren" presStyleCnt="0"/>
      <dgm:spPr/>
    </dgm:pt>
    <dgm:pt modelId="{737EC0AC-FE3C-F74D-977A-6382A245B0D7}" type="pres">
      <dgm:prSet presAssocID="{7B636A05-3F73-6E44-9160-747AA4E84189}" presName="parentTextArrow" presStyleLbl="node1" presStyleIdx="3" presStyleCnt="8"/>
      <dgm:spPr/>
    </dgm:pt>
    <dgm:pt modelId="{311F1D9B-7862-9646-8E8C-58F56368C5BA}" type="pres">
      <dgm:prSet presAssocID="{0C019016-80AE-E24E-8268-B63EEDA3396F}" presName="sp" presStyleCnt="0"/>
      <dgm:spPr/>
    </dgm:pt>
    <dgm:pt modelId="{D109DE3F-E18E-F145-BE86-B9DC885E7D71}" type="pres">
      <dgm:prSet presAssocID="{E5D372FA-2623-5E44-B442-D710294A77FD}" presName="arrowAndChildren" presStyleCnt="0"/>
      <dgm:spPr/>
    </dgm:pt>
    <dgm:pt modelId="{7AE0BB15-AF2A-BE44-AA95-620FDD245DD1}" type="pres">
      <dgm:prSet presAssocID="{E5D372FA-2623-5E44-B442-D710294A77FD}" presName="parentTextArrow" presStyleLbl="node1" presStyleIdx="4" presStyleCnt="8"/>
      <dgm:spPr/>
    </dgm:pt>
    <dgm:pt modelId="{D1B00692-2FA7-1D4F-92A2-BF2E5B4E7369}" type="pres">
      <dgm:prSet presAssocID="{8465EAD8-C1D8-6C47-BA26-13BFA612F506}" presName="sp" presStyleCnt="0"/>
      <dgm:spPr/>
    </dgm:pt>
    <dgm:pt modelId="{B22855D2-678B-2841-AD98-0BF8F3A2EE5E}" type="pres">
      <dgm:prSet presAssocID="{2DD19CA2-60A2-EC48-BEF9-7C272EBFEE01}" presName="arrowAndChildren" presStyleCnt="0"/>
      <dgm:spPr/>
    </dgm:pt>
    <dgm:pt modelId="{8CE6224E-052B-A540-B31B-1FBB4547E988}" type="pres">
      <dgm:prSet presAssocID="{2DD19CA2-60A2-EC48-BEF9-7C272EBFEE01}" presName="parentTextArrow" presStyleLbl="node1" presStyleIdx="5" presStyleCnt="8"/>
      <dgm:spPr/>
    </dgm:pt>
    <dgm:pt modelId="{08787154-B631-7B4D-AD2B-9B8F413E1657}" type="pres">
      <dgm:prSet presAssocID="{604A0CB8-D974-0B49-BF21-55C148060AEA}" presName="sp" presStyleCnt="0"/>
      <dgm:spPr/>
    </dgm:pt>
    <dgm:pt modelId="{2639C72C-8DB0-3A44-B9FB-CFC0BBB6A18E}" type="pres">
      <dgm:prSet presAssocID="{C382D3D5-CB7C-EE49-B346-D8C7373D01FE}" presName="arrowAndChildren" presStyleCnt="0"/>
      <dgm:spPr/>
    </dgm:pt>
    <dgm:pt modelId="{4BD4A24B-FD5F-6C47-924A-D3C2D39668F1}" type="pres">
      <dgm:prSet presAssocID="{C382D3D5-CB7C-EE49-B346-D8C7373D01FE}" presName="parentTextArrow" presStyleLbl="node1" presStyleIdx="6" presStyleCnt="8" custLinFactNeighborY="-5513"/>
      <dgm:spPr/>
    </dgm:pt>
    <dgm:pt modelId="{3DE3C5CA-0E15-1B46-8900-3C526E06A5D4}" type="pres">
      <dgm:prSet presAssocID="{253958AA-2C12-E340-A424-5468D3AF308D}" presName="sp" presStyleCnt="0"/>
      <dgm:spPr/>
    </dgm:pt>
    <dgm:pt modelId="{B2C1B486-01DE-1C4B-AB11-5BCFBE478243}" type="pres">
      <dgm:prSet presAssocID="{AC61D846-B24D-1B46-9B42-5FA3F394D27F}" presName="arrowAndChildren" presStyleCnt="0"/>
      <dgm:spPr/>
    </dgm:pt>
    <dgm:pt modelId="{1588075C-0B85-9147-A38A-4567976E45D4}" type="pres">
      <dgm:prSet presAssocID="{AC61D846-B24D-1B46-9B42-5FA3F394D27F}" presName="parentTextArrow" presStyleLbl="node1" presStyleIdx="7" presStyleCnt="8"/>
      <dgm:spPr/>
    </dgm:pt>
  </dgm:ptLst>
  <dgm:cxnLst>
    <dgm:cxn modelId="{1B45671B-6751-0B4B-99E8-7AADA5DB19B2}" type="presOf" srcId="{EA0CAC69-1B71-9944-BD67-C60C88BCA8BE}" destId="{00A1E5A6-E62E-3E44-B3B2-75F007E0643E}" srcOrd="0" destOrd="0" presId="urn:microsoft.com/office/officeart/2005/8/layout/process4"/>
    <dgm:cxn modelId="{8394A11D-0320-F14E-811A-B7ED8124536D}" type="presOf" srcId="{C09AA006-CA44-4F45-B8B3-9131DDD57451}" destId="{2210E69E-208D-AA43-A580-559084B89085}" srcOrd="0" destOrd="0" presId="urn:microsoft.com/office/officeart/2005/8/layout/process4"/>
    <dgm:cxn modelId="{61208924-16BB-B743-BD61-3C3C92EC929E}" srcId="{AC57EC2D-AC43-224D-9AF4-5AE93603791A}" destId="{C382D3D5-CB7C-EE49-B346-D8C7373D01FE}" srcOrd="1" destOrd="0" parTransId="{F901CB17-A021-514D-BC5F-669F6285F6B0}" sibTransId="{604A0CB8-D974-0B49-BF21-55C148060AEA}"/>
    <dgm:cxn modelId="{DB731829-AC10-DC4D-BFEE-070F323B219F}" type="presOf" srcId="{7B636A05-3F73-6E44-9160-747AA4E84189}" destId="{737EC0AC-FE3C-F74D-977A-6382A245B0D7}" srcOrd="0" destOrd="0" presId="urn:microsoft.com/office/officeart/2005/8/layout/process4"/>
    <dgm:cxn modelId="{A54C5829-7588-3546-AB01-2AC31193EF5C}" srcId="{AC57EC2D-AC43-224D-9AF4-5AE93603791A}" destId="{312AEBAD-93A6-0E41-A747-716D9A82845E}" srcOrd="6" destOrd="0" parTransId="{F12EE74D-AF2E-2549-9BAE-EFDD4D1535CC}" sibTransId="{D547C980-F366-654E-AF84-51B92A43AD38}"/>
    <dgm:cxn modelId="{46EE5E2C-3A8F-8E42-A146-ECF3A97C163A}" srcId="{AC57EC2D-AC43-224D-9AF4-5AE93603791A}" destId="{7B636A05-3F73-6E44-9160-747AA4E84189}" srcOrd="4" destOrd="0" parTransId="{5ABE0CD0-4F00-FC46-B366-6A2B1CAEC2AC}" sibTransId="{C783859C-82A7-A44D-AA87-05ACF74038A1}"/>
    <dgm:cxn modelId="{482AFF2D-F82C-1E4F-A09B-D0260F8CF184}" type="presOf" srcId="{E5D372FA-2623-5E44-B442-D710294A77FD}" destId="{7AE0BB15-AF2A-BE44-AA95-620FDD245DD1}" srcOrd="0" destOrd="0" presId="urn:microsoft.com/office/officeart/2005/8/layout/process4"/>
    <dgm:cxn modelId="{6A7B9A5B-EF42-3945-87FF-FA046623F8BE}" type="presOf" srcId="{AC57EC2D-AC43-224D-9AF4-5AE93603791A}" destId="{8CEC7784-3EF9-B446-ACE0-8843EEA8D230}" srcOrd="0" destOrd="0" presId="urn:microsoft.com/office/officeart/2005/8/layout/process4"/>
    <dgm:cxn modelId="{1169445F-5311-1B4F-AF43-80282B6AD77D}" srcId="{AC57EC2D-AC43-224D-9AF4-5AE93603791A}" destId="{C09AA006-CA44-4F45-B8B3-9131DDD57451}" srcOrd="5" destOrd="0" parTransId="{CFC82B39-59F5-DF49-AC8D-506017C31E40}" sibTransId="{E6BF30EA-7BB6-2B42-9734-FEADAF4335EB}"/>
    <dgm:cxn modelId="{1563417A-0729-2A42-BD3D-AB4955C5EBBA}" srcId="{AC57EC2D-AC43-224D-9AF4-5AE93603791A}" destId="{2DD19CA2-60A2-EC48-BEF9-7C272EBFEE01}" srcOrd="2" destOrd="0" parTransId="{C577513D-6B7A-5B4B-8F50-A233E8B46C56}" sibTransId="{8465EAD8-C1D8-6C47-BA26-13BFA612F506}"/>
    <dgm:cxn modelId="{CAB5D292-EAF9-A94F-987B-0927D5F3A0E1}" type="presOf" srcId="{C382D3D5-CB7C-EE49-B346-D8C7373D01FE}" destId="{4BD4A24B-FD5F-6C47-924A-D3C2D39668F1}" srcOrd="0" destOrd="0" presId="urn:microsoft.com/office/officeart/2005/8/layout/process4"/>
    <dgm:cxn modelId="{83BCDDA2-2986-FF49-A50A-DB3CD2BB6C9F}" srcId="{AC57EC2D-AC43-224D-9AF4-5AE93603791A}" destId="{EA0CAC69-1B71-9944-BD67-C60C88BCA8BE}" srcOrd="7" destOrd="0" parTransId="{590A73C6-5D90-B34D-95B3-5D14BEA9DC6C}" sibTransId="{520B2DB3-C10A-4243-93A3-D3DD8218B903}"/>
    <dgm:cxn modelId="{99F135BA-FA4A-644A-A080-EF00F879ECA7}" type="presOf" srcId="{2DD19CA2-60A2-EC48-BEF9-7C272EBFEE01}" destId="{8CE6224E-052B-A540-B31B-1FBB4547E988}" srcOrd="0" destOrd="0" presId="urn:microsoft.com/office/officeart/2005/8/layout/process4"/>
    <dgm:cxn modelId="{E0F216BE-E243-DA48-812C-7EC4C69B7C10}" type="presOf" srcId="{AC61D846-B24D-1B46-9B42-5FA3F394D27F}" destId="{1588075C-0B85-9147-A38A-4567976E45D4}" srcOrd="0" destOrd="0" presId="urn:microsoft.com/office/officeart/2005/8/layout/process4"/>
    <dgm:cxn modelId="{B0092DBE-1A37-1747-9B4A-2E0AF75F18A3}" type="presOf" srcId="{312AEBAD-93A6-0E41-A747-716D9A82845E}" destId="{1A99DC5B-9C6D-1F42-8327-0C0946ED1448}" srcOrd="0" destOrd="0" presId="urn:microsoft.com/office/officeart/2005/8/layout/process4"/>
    <dgm:cxn modelId="{7B4B8DEB-E2CD-2D4C-B812-4E9E52456DB9}" srcId="{AC57EC2D-AC43-224D-9AF4-5AE93603791A}" destId="{AC61D846-B24D-1B46-9B42-5FA3F394D27F}" srcOrd="0" destOrd="0" parTransId="{B594341A-333F-4A47-9B4B-86FB7EE65D41}" sibTransId="{253958AA-2C12-E340-A424-5468D3AF308D}"/>
    <dgm:cxn modelId="{750167ED-FDFC-754A-ADB6-DE7CF51E206D}" srcId="{AC57EC2D-AC43-224D-9AF4-5AE93603791A}" destId="{E5D372FA-2623-5E44-B442-D710294A77FD}" srcOrd="3" destOrd="0" parTransId="{F1E4FF4F-4088-5B4C-8356-7B02935EDDF2}" sibTransId="{0C019016-80AE-E24E-8268-B63EEDA3396F}"/>
    <dgm:cxn modelId="{1CD6B4B4-16D1-E34A-BE0F-D168455E89D5}" type="presParOf" srcId="{8CEC7784-3EF9-B446-ACE0-8843EEA8D230}" destId="{C0EA25FD-7530-D34D-85B6-4AF5BDE4D73D}" srcOrd="0" destOrd="0" presId="urn:microsoft.com/office/officeart/2005/8/layout/process4"/>
    <dgm:cxn modelId="{89545D06-7FDD-B84A-B551-17ABE571F9A2}" type="presParOf" srcId="{C0EA25FD-7530-D34D-85B6-4AF5BDE4D73D}" destId="{00A1E5A6-E62E-3E44-B3B2-75F007E0643E}" srcOrd="0" destOrd="0" presId="urn:microsoft.com/office/officeart/2005/8/layout/process4"/>
    <dgm:cxn modelId="{311516E0-08CD-7E42-BE15-51D1FC2A1932}" type="presParOf" srcId="{8CEC7784-3EF9-B446-ACE0-8843EEA8D230}" destId="{1D3641AA-6C18-F648-98FA-996E7C3FB340}" srcOrd="1" destOrd="0" presId="urn:microsoft.com/office/officeart/2005/8/layout/process4"/>
    <dgm:cxn modelId="{FCF9F7E9-DDE9-8543-A1E6-98356FC9A8E6}" type="presParOf" srcId="{8CEC7784-3EF9-B446-ACE0-8843EEA8D230}" destId="{8D430B75-4A20-694A-AEF8-10A17C41B3BF}" srcOrd="2" destOrd="0" presId="urn:microsoft.com/office/officeart/2005/8/layout/process4"/>
    <dgm:cxn modelId="{401CEA63-BFE9-2F4E-9FA6-CC97D2123E6B}" type="presParOf" srcId="{8D430B75-4A20-694A-AEF8-10A17C41B3BF}" destId="{1A99DC5B-9C6D-1F42-8327-0C0946ED1448}" srcOrd="0" destOrd="0" presId="urn:microsoft.com/office/officeart/2005/8/layout/process4"/>
    <dgm:cxn modelId="{F882C10E-B345-6B49-B73B-2FB547CA736F}" type="presParOf" srcId="{8CEC7784-3EF9-B446-ACE0-8843EEA8D230}" destId="{BE2543EE-6521-3644-A037-54E2F3743D7D}" srcOrd="3" destOrd="0" presId="urn:microsoft.com/office/officeart/2005/8/layout/process4"/>
    <dgm:cxn modelId="{4E266C18-38C5-9649-9754-D09E47B15B0A}" type="presParOf" srcId="{8CEC7784-3EF9-B446-ACE0-8843EEA8D230}" destId="{3E83F713-75D6-AC4A-A06E-1F799D564F41}" srcOrd="4" destOrd="0" presId="urn:microsoft.com/office/officeart/2005/8/layout/process4"/>
    <dgm:cxn modelId="{7D97C2FD-A3C2-6745-9688-A6BB1E711413}" type="presParOf" srcId="{3E83F713-75D6-AC4A-A06E-1F799D564F41}" destId="{2210E69E-208D-AA43-A580-559084B89085}" srcOrd="0" destOrd="0" presId="urn:microsoft.com/office/officeart/2005/8/layout/process4"/>
    <dgm:cxn modelId="{1C551D27-1A77-FC43-A873-B6A292F6CE43}" type="presParOf" srcId="{8CEC7784-3EF9-B446-ACE0-8843EEA8D230}" destId="{BF686E56-35F4-F344-9C8B-53357C72FA25}" srcOrd="5" destOrd="0" presId="urn:microsoft.com/office/officeart/2005/8/layout/process4"/>
    <dgm:cxn modelId="{AF9BC609-7D85-3649-A37C-7333D9167A31}" type="presParOf" srcId="{8CEC7784-3EF9-B446-ACE0-8843EEA8D230}" destId="{26F00C09-8738-634A-84B1-F8B06C943B65}" srcOrd="6" destOrd="0" presId="urn:microsoft.com/office/officeart/2005/8/layout/process4"/>
    <dgm:cxn modelId="{C18D3ECA-F31C-1D45-95DA-4757944D18F8}" type="presParOf" srcId="{26F00C09-8738-634A-84B1-F8B06C943B65}" destId="{737EC0AC-FE3C-F74D-977A-6382A245B0D7}" srcOrd="0" destOrd="0" presId="urn:microsoft.com/office/officeart/2005/8/layout/process4"/>
    <dgm:cxn modelId="{87175B75-829A-AA41-8C32-FDBA572BF9E5}" type="presParOf" srcId="{8CEC7784-3EF9-B446-ACE0-8843EEA8D230}" destId="{311F1D9B-7862-9646-8E8C-58F56368C5BA}" srcOrd="7" destOrd="0" presId="urn:microsoft.com/office/officeart/2005/8/layout/process4"/>
    <dgm:cxn modelId="{A0935C43-8EC7-D14F-8F29-028861E46E55}" type="presParOf" srcId="{8CEC7784-3EF9-B446-ACE0-8843EEA8D230}" destId="{D109DE3F-E18E-F145-BE86-B9DC885E7D71}" srcOrd="8" destOrd="0" presId="urn:microsoft.com/office/officeart/2005/8/layout/process4"/>
    <dgm:cxn modelId="{CF1C0129-293D-F345-BA40-C4568BEA55E3}" type="presParOf" srcId="{D109DE3F-E18E-F145-BE86-B9DC885E7D71}" destId="{7AE0BB15-AF2A-BE44-AA95-620FDD245DD1}" srcOrd="0" destOrd="0" presId="urn:microsoft.com/office/officeart/2005/8/layout/process4"/>
    <dgm:cxn modelId="{4DA94ED9-5FC1-8D4A-9B11-F5D1E8B41B7E}" type="presParOf" srcId="{8CEC7784-3EF9-B446-ACE0-8843EEA8D230}" destId="{D1B00692-2FA7-1D4F-92A2-BF2E5B4E7369}" srcOrd="9" destOrd="0" presId="urn:microsoft.com/office/officeart/2005/8/layout/process4"/>
    <dgm:cxn modelId="{91CCBF09-D739-A34B-8280-A7FFA21197EC}" type="presParOf" srcId="{8CEC7784-3EF9-B446-ACE0-8843EEA8D230}" destId="{B22855D2-678B-2841-AD98-0BF8F3A2EE5E}" srcOrd="10" destOrd="0" presId="urn:microsoft.com/office/officeart/2005/8/layout/process4"/>
    <dgm:cxn modelId="{734E9AA7-FF2B-E943-BC24-78BF615E8437}" type="presParOf" srcId="{B22855D2-678B-2841-AD98-0BF8F3A2EE5E}" destId="{8CE6224E-052B-A540-B31B-1FBB4547E988}" srcOrd="0" destOrd="0" presId="urn:microsoft.com/office/officeart/2005/8/layout/process4"/>
    <dgm:cxn modelId="{5B70A324-5A57-D84B-A38A-C5B656A4344E}" type="presParOf" srcId="{8CEC7784-3EF9-B446-ACE0-8843EEA8D230}" destId="{08787154-B631-7B4D-AD2B-9B8F413E1657}" srcOrd="11" destOrd="0" presId="urn:microsoft.com/office/officeart/2005/8/layout/process4"/>
    <dgm:cxn modelId="{98585E68-6314-0542-BD5A-472353B2CB56}" type="presParOf" srcId="{8CEC7784-3EF9-B446-ACE0-8843EEA8D230}" destId="{2639C72C-8DB0-3A44-B9FB-CFC0BBB6A18E}" srcOrd="12" destOrd="0" presId="urn:microsoft.com/office/officeart/2005/8/layout/process4"/>
    <dgm:cxn modelId="{7BFD4558-7643-C24A-A2D5-3CBDEFBADB63}" type="presParOf" srcId="{2639C72C-8DB0-3A44-B9FB-CFC0BBB6A18E}" destId="{4BD4A24B-FD5F-6C47-924A-D3C2D39668F1}" srcOrd="0" destOrd="0" presId="urn:microsoft.com/office/officeart/2005/8/layout/process4"/>
    <dgm:cxn modelId="{4A52DBD3-3DC0-A843-B0C9-6C1EAB1E178F}" type="presParOf" srcId="{8CEC7784-3EF9-B446-ACE0-8843EEA8D230}" destId="{3DE3C5CA-0E15-1B46-8900-3C526E06A5D4}" srcOrd="13" destOrd="0" presId="urn:microsoft.com/office/officeart/2005/8/layout/process4"/>
    <dgm:cxn modelId="{8FAF9D64-3025-144C-BBBC-D758D2B8C6E5}" type="presParOf" srcId="{8CEC7784-3EF9-B446-ACE0-8843EEA8D230}" destId="{B2C1B486-01DE-1C4B-AB11-5BCFBE478243}" srcOrd="14" destOrd="0" presId="urn:microsoft.com/office/officeart/2005/8/layout/process4"/>
    <dgm:cxn modelId="{045EF35C-D897-4B42-AADF-D40D93E49E73}" type="presParOf" srcId="{B2C1B486-01DE-1C4B-AB11-5BCFBE478243}" destId="{1588075C-0B85-9147-A38A-4567976E45D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AB5D86-5C6C-E643-A26E-0C6AAE77571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047E310-EFAA-6747-83BC-98F3A8112EA6}">
      <dgm:prSet custT="1"/>
      <dgm:spPr/>
      <dgm:t>
        <a:bodyPr/>
        <a:lstStyle/>
        <a:p>
          <a:endParaRPr lang="it-IT" sz="2000" dirty="0"/>
        </a:p>
      </dgm:t>
    </dgm:pt>
    <dgm:pt modelId="{5B835067-B298-9D48-8791-0168FDE45F4D}" type="parTrans" cxnId="{92D98458-67F4-E741-A03D-A72765928E3C}">
      <dgm:prSet/>
      <dgm:spPr/>
      <dgm:t>
        <a:bodyPr/>
        <a:lstStyle/>
        <a:p>
          <a:endParaRPr lang="it-IT"/>
        </a:p>
      </dgm:t>
    </dgm:pt>
    <dgm:pt modelId="{4EB61EBF-806A-2F4A-A51E-47EA2D30CBAD}" type="sibTrans" cxnId="{92D98458-67F4-E741-A03D-A72765928E3C}">
      <dgm:prSet/>
      <dgm:spPr/>
      <dgm:t>
        <a:bodyPr/>
        <a:lstStyle/>
        <a:p>
          <a:endParaRPr lang="it-IT"/>
        </a:p>
      </dgm:t>
    </dgm:pt>
    <dgm:pt modelId="{961786C8-02AF-0B46-9843-BCE6BAD01D4B}">
      <dgm:prSet custT="1"/>
      <dgm:spPr/>
      <dgm:t>
        <a:bodyPr/>
        <a:lstStyle/>
        <a:p>
          <a:r>
            <a:rPr lang="it-IT" sz="2000" b="1"/>
            <a:t>Presa in carico del paziente </a:t>
          </a:r>
          <a:endParaRPr lang="it-IT" sz="2000"/>
        </a:p>
      </dgm:t>
    </dgm:pt>
    <dgm:pt modelId="{A4586084-C3A3-AC49-B50B-F874D3D48E35}" type="parTrans" cxnId="{F38F1895-0AF5-374F-9FE5-5DF909D1A127}">
      <dgm:prSet/>
      <dgm:spPr/>
      <dgm:t>
        <a:bodyPr/>
        <a:lstStyle/>
        <a:p>
          <a:endParaRPr lang="it-IT"/>
        </a:p>
      </dgm:t>
    </dgm:pt>
    <dgm:pt modelId="{3D4971F3-0BF5-C144-BB45-00FABE28B4AC}" type="sibTrans" cxnId="{F38F1895-0AF5-374F-9FE5-5DF909D1A127}">
      <dgm:prSet/>
      <dgm:spPr/>
      <dgm:t>
        <a:bodyPr/>
        <a:lstStyle/>
        <a:p>
          <a:endParaRPr lang="it-IT"/>
        </a:p>
      </dgm:t>
    </dgm:pt>
    <dgm:pt modelId="{07F84922-BB55-DF4B-A370-8970348D38C4}">
      <dgm:prSet custT="1"/>
      <dgm:spPr/>
      <dgm:t>
        <a:bodyPr/>
        <a:lstStyle/>
        <a:p>
          <a:r>
            <a:rPr lang="it-IT" sz="2000" b="1"/>
            <a:t>Implementazione di un sistema di comunicazione informatico</a:t>
          </a:r>
          <a:endParaRPr lang="it-IT" sz="2000"/>
        </a:p>
      </dgm:t>
    </dgm:pt>
    <dgm:pt modelId="{F2601BC7-7CFF-E24E-8E4B-45B481F05C0F}" type="parTrans" cxnId="{C8B88E23-32FD-2A4C-A393-AA0DC5D42D70}">
      <dgm:prSet/>
      <dgm:spPr/>
      <dgm:t>
        <a:bodyPr/>
        <a:lstStyle/>
        <a:p>
          <a:endParaRPr lang="it-IT"/>
        </a:p>
      </dgm:t>
    </dgm:pt>
    <dgm:pt modelId="{CDA733B8-4360-064B-AD8A-C2BAFEB80899}" type="sibTrans" cxnId="{C8B88E23-32FD-2A4C-A393-AA0DC5D42D70}">
      <dgm:prSet/>
      <dgm:spPr/>
      <dgm:t>
        <a:bodyPr/>
        <a:lstStyle/>
        <a:p>
          <a:endParaRPr lang="it-IT"/>
        </a:p>
      </dgm:t>
    </dgm:pt>
    <dgm:pt modelId="{58D63C56-7F17-2D4E-87C8-310B52205C64}">
      <dgm:prSet custT="1"/>
      <dgm:spPr/>
      <dgm:t>
        <a:bodyPr/>
        <a:lstStyle/>
        <a:p>
          <a:r>
            <a:rPr lang="it-IT" sz="2000" b="1"/>
            <a:t>Riduzione degli allontanamenti spontanei</a:t>
          </a:r>
          <a:endParaRPr lang="it-IT" sz="2000"/>
        </a:p>
      </dgm:t>
    </dgm:pt>
    <dgm:pt modelId="{B445A4F3-67C9-6248-BFC5-21F751AF8D4C}" type="parTrans" cxnId="{8F8D08B0-8619-194D-A08B-D1B150E84A22}">
      <dgm:prSet/>
      <dgm:spPr/>
      <dgm:t>
        <a:bodyPr/>
        <a:lstStyle/>
        <a:p>
          <a:endParaRPr lang="it-IT"/>
        </a:p>
      </dgm:t>
    </dgm:pt>
    <dgm:pt modelId="{10CCE005-F171-6C4B-A7A4-76316162B11E}" type="sibTrans" cxnId="{8F8D08B0-8619-194D-A08B-D1B150E84A22}">
      <dgm:prSet/>
      <dgm:spPr/>
      <dgm:t>
        <a:bodyPr/>
        <a:lstStyle/>
        <a:p>
          <a:endParaRPr lang="it-IT"/>
        </a:p>
      </dgm:t>
    </dgm:pt>
    <dgm:pt modelId="{2E7FAFC9-2E21-8A4F-B9B9-C18F42F5F0A4}">
      <dgm:prSet custT="1"/>
      <dgm:spPr/>
      <dgm:t>
        <a:bodyPr/>
        <a:lstStyle/>
        <a:p>
          <a:r>
            <a:rPr lang="it-IT" sz="2000" b="1"/>
            <a:t>Miglioramento del Clima organizzativo</a:t>
          </a:r>
          <a:endParaRPr lang="it-IT" sz="2000"/>
        </a:p>
      </dgm:t>
    </dgm:pt>
    <dgm:pt modelId="{1AE9F0B8-3809-4A46-98CB-D3D96802F6BD}" type="parTrans" cxnId="{D020D170-140B-F44E-B4FC-4139D1C8580C}">
      <dgm:prSet/>
      <dgm:spPr/>
      <dgm:t>
        <a:bodyPr/>
        <a:lstStyle/>
        <a:p>
          <a:endParaRPr lang="it-IT"/>
        </a:p>
      </dgm:t>
    </dgm:pt>
    <dgm:pt modelId="{3DC82F15-7494-044A-B8F0-A015D53D3285}" type="sibTrans" cxnId="{D020D170-140B-F44E-B4FC-4139D1C8580C}">
      <dgm:prSet/>
      <dgm:spPr/>
      <dgm:t>
        <a:bodyPr/>
        <a:lstStyle/>
        <a:p>
          <a:endParaRPr lang="it-IT"/>
        </a:p>
      </dgm:t>
    </dgm:pt>
    <dgm:pt modelId="{B723FF41-09C4-F14E-A97D-167DB994E57F}">
      <dgm:prSet custT="1"/>
      <dgm:spPr/>
      <dgm:t>
        <a:bodyPr/>
        <a:lstStyle/>
        <a:p>
          <a:r>
            <a:rPr lang="it-IT" sz="2000" b="1"/>
            <a:t>Miglioramento della qualità percepita </a:t>
          </a:r>
          <a:endParaRPr lang="it-IT" sz="2000"/>
        </a:p>
      </dgm:t>
    </dgm:pt>
    <dgm:pt modelId="{0A90FF50-2D3A-8D4C-8D28-E02F1BA33177}" type="parTrans" cxnId="{30FCA420-886E-B541-B6EE-8C45E4C0B82D}">
      <dgm:prSet/>
      <dgm:spPr/>
      <dgm:t>
        <a:bodyPr/>
        <a:lstStyle/>
        <a:p>
          <a:endParaRPr lang="it-IT"/>
        </a:p>
      </dgm:t>
    </dgm:pt>
    <dgm:pt modelId="{2CCF3FAF-3214-DD4F-9EA1-D7D1EB016FC1}" type="sibTrans" cxnId="{30FCA420-886E-B541-B6EE-8C45E4C0B82D}">
      <dgm:prSet/>
      <dgm:spPr/>
      <dgm:t>
        <a:bodyPr/>
        <a:lstStyle/>
        <a:p>
          <a:endParaRPr lang="it-IT"/>
        </a:p>
      </dgm:t>
    </dgm:pt>
    <dgm:pt modelId="{D3584010-A0D4-0F4B-B090-316739F12D07}" type="pres">
      <dgm:prSet presAssocID="{26AB5D86-5C6C-E643-A26E-0C6AAE775717}" presName="compositeShape" presStyleCnt="0">
        <dgm:presLayoutVars>
          <dgm:dir/>
          <dgm:resizeHandles/>
        </dgm:presLayoutVars>
      </dgm:prSet>
      <dgm:spPr/>
    </dgm:pt>
    <dgm:pt modelId="{C7FBCDD2-5295-7F40-8028-6EDFFBC53D50}" type="pres">
      <dgm:prSet presAssocID="{26AB5D86-5C6C-E643-A26E-0C6AAE775717}" presName="pyramid" presStyleLbl="node1" presStyleIdx="0" presStyleCnt="1" custLinFactNeighborX="-55965" custLinFactNeighborY="-8162"/>
      <dgm:spPr/>
    </dgm:pt>
    <dgm:pt modelId="{433C8243-3285-DE4B-ACA5-D30ECC63E848}" type="pres">
      <dgm:prSet presAssocID="{26AB5D86-5C6C-E643-A26E-0C6AAE775717}" presName="theList" presStyleCnt="0"/>
      <dgm:spPr/>
    </dgm:pt>
    <dgm:pt modelId="{2E354F8D-1F76-0A45-9226-93DE5FBD77DF}" type="pres">
      <dgm:prSet presAssocID="{9047E310-EFAA-6747-83BC-98F3A8112EA6}" presName="aNode" presStyleLbl="fgAcc1" presStyleIdx="0" presStyleCnt="1" custScaleX="340223" custLinFactY="4246" custLinFactNeighborX="24521" custLinFactNeighborY="100000">
        <dgm:presLayoutVars>
          <dgm:bulletEnabled val="1"/>
        </dgm:presLayoutVars>
      </dgm:prSet>
      <dgm:spPr/>
    </dgm:pt>
    <dgm:pt modelId="{4E3C441F-19D6-C444-8F2C-C40D841F17C7}" type="pres">
      <dgm:prSet presAssocID="{9047E310-EFAA-6747-83BC-98F3A8112EA6}" presName="aSpace" presStyleCnt="0"/>
      <dgm:spPr/>
    </dgm:pt>
  </dgm:ptLst>
  <dgm:cxnLst>
    <dgm:cxn modelId="{B5F06510-E730-6D46-A374-9EBD2BFF1626}" type="presOf" srcId="{B723FF41-09C4-F14E-A97D-167DB994E57F}" destId="{2E354F8D-1F76-0A45-9226-93DE5FBD77DF}" srcOrd="0" destOrd="5" presId="urn:microsoft.com/office/officeart/2005/8/layout/pyramid2"/>
    <dgm:cxn modelId="{30FCA420-886E-B541-B6EE-8C45E4C0B82D}" srcId="{9047E310-EFAA-6747-83BC-98F3A8112EA6}" destId="{B723FF41-09C4-F14E-A97D-167DB994E57F}" srcOrd="4" destOrd="0" parTransId="{0A90FF50-2D3A-8D4C-8D28-E02F1BA33177}" sibTransId="{2CCF3FAF-3214-DD4F-9EA1-D7D1EB016FC1}"/>
    <dgm:cxn modelId="{C8B88E23-32FD-2A4C-A393-AA0DC5D42D70}" srcId="{9047E310-EFAA-6747-83BC-98F3A8112EA6}" destId="{07F84922-BB55-DF4B-A370-8970348D38C4}" srcOrd="1" destOrd="0" parTransId="{F2601BC7-7CFF-E24E-8E4B-45B481F05C0F}" sibTransId="{CDA733B8-4360-064B-AD8A-C2BAFEB80899}"/>
    <dgm:cxn modelId="{3F4D352E-F14A-2346-BC4C-5C4A4E417F25}" type="presOf" srcId="{58D63C56-7F17-2D4E-87C8-310B52205C64}" destId="{2E354F8D-1F76-0A45-9226-93DE5FBD77DF}" srcOrd="0" destOrd="3" presId="urn:microsoft.com/office/officeart/2005/8/layout/pyramid2"/>
    <dgm:cxn modelId="{5FCF6232-AA19-3743-A58C-0435FE724DA6}" type="presOf" srcId="{961786C8-02AF-0B46-9843-BCE6BAD01D4B}" destId="{2E354F8D-1F76-0A45-9226-93DE5FBD77DF}" srcOrd="0" destOrd="1" presId="urn:microsoft.com/office/officeart/2005/8/layout/pyramid2"/>
    <dgm:cxn modelId="{9FC25B4E-EAFB-EB4A-A9D8-1BA3FAA884BE}" type="presOf" srcId="{9047E310-EFAA-6747-83BC-98F3A8112EA6}" destId="{2E354F8D-1F76-0A45-9226-93DE5FBD77DF}" srcOrd="0" destOrd="0" presId="urn:microsoft.com/office/officeart/2005/8/layout/pyramid2"/>
    <dgm:cxn modelId="{92D98458-67F4-E741-A03D-A72765928E3C}" srcId="{26AB5D86-5C6C-E643-A26E-0C6AAE775717}" destId="{9047E310-EFAA-6747-83BC-98F3A8112EA6}" srcOrd="0" destOrd="0" parTransId="{5B835067-B298-9D48-8791-0168FDE45F4D}" sibTransId="{4EB61EBF-806A-2F4A-A51E-47EA2D30CBAD}"/>
    <dgm:cxn modelId="{D020D170-140B-F44E-B4FC-4139D1C8580C}" srcId="{9047E310-EFAA-6747-83BC-98F3A8112EA6}" destId="{2E7FAFC9-2E21-8A4F-B9B9-C18F42F5F0A4}" srcOrd="3" destOrd="0" parTransId="{1AE9F0B8-3809-4A46-98CB-D3D96802F6BD}" sibTransId="{3DC82F15-7494-044A-B8F0-A015D53D3285}"/>
    <dgm:cxn modelId="{8EFD658E-B92E-AD47-BB4F-981AD143E681}" type="presOf" srcId="{26AB5D86-5C6C-E643-A26E-0C6AAE775717}" destId="{D3584010-A0D4-0F4B-B090-316739F12D07}" srcOrd="0" destOrd="0" presId="urn:microsoft.com/office/officeart/2005/8/layout/pyramid2"/>
    <dgm:cxn modelId="{F38F1895-0AF5-374F-9FE5-5DF909D1A127}" srcId="{9047E310-EFAA-6747-83BC-98F3A8112EA6}" destId="{961786C8-02AF-0B46-9843-BCE6BAD01D4B}" srcOrd="0" destOrd="0" parTransId="{A4586084-C3A3-AC49-B50B-F874D3D48E35}" sibTransId="{3D4971F3-0BF5-C144-BB45-00FABE28B4AC}"/>
    <dgm:cxn modelId="{A04128AB-461B-2E42-B9FD-E92E01191F81}" type="presOf" srcId="{2E7FAFC9-2E21-8A4F-B9B9-C18F42F5F0A4}" destId="{2E354F8D-1F76-0A45-9226-93DE5FBD77DF}" srcOrd="0" destOrd="4" presId="urn:microsoft.com/office/officeart/2005/8/layout/pyramid2"/>
    <dgm:cxn modelId="{8F8D08B0-8619-194D-A08B-D1B150E84A22}" srcId="{9047E310-EFAA-6747-83BC-98F3A8112EA6}" destId="{58D63C56-7F17-2D4E-87C8-310B52205C64}" srcOrd="2" destOrd="0" parTransId="{B445A4F3-67C9-6248-BFC5-21F751AF8D4C}" sibTransId="{10CCE005-F171-6C4B-A7A4-76316162B11E}"/>
    <dgm:cxn modelId="{3A4A56B5-0769-5848-A382-EB4A18BAE3FB}" type="presOf" srcId="{07F84922-BB55-DF4B-A370-8970348D38C4}" destId="{2E354F8D-1F76-0A45-9226-93DE5FBD77DF}" srcOrd="0" destOrd="2" presId="urn:microsoft.com/office/officeart/2005/8/layout/pyramid2"/>
    <dgm:cxn modelId="{2F2C7EE6-40A6-9D49-A49E-037A0B6A090A}" type="presParOf" srcId="{D3584010-A0D4-0F4B-B090-316739F12D07}" destId="{C7FBCDD2-5295-7F40-8028-6EDFFBC53D50}" srcOrd="0" destOrd="0" presId="urn:microsoft.com/office/officeart/2005/8/layout/pyramid2"/>
    <dgm:cxn modelId="{0CD3B63F-8B3B-CC47-AC62-5BBE4D668DC9}" type="presParOf" srcId="{D3584010-A0D4-0F4B-B090-316739F12D07}" destId="{433C8243-3285-DE4B-ACA5-D30ECC63E848}" srcOrd="1" destOrd="0" presId="urn:microsoft.com/office/officeart/2005/8/layout/pyramid2"/>
    <dgm:cxn modelId="{44F03012-15C4-0543-9A56-547CCA3C87B4}" type="presParOf" srcId="{433C8243-3285-DE4B-ACA5-D30ECC63E848}" destId="{2E354F8D-1F76-0A45-9226-93DE5FBD77DF}" srcOrd="0" destOrd="0" presId="urn:microsoft.com/office/officeart/2005/8/layout/pyramid2"/>
    <dgm:cxn modelId="{089EC877-C2F4-2A42-A45C-8457D4B7143A}" type="presParOf" srcId="{433C8243-3285-DE4B-ACA5-D30ECC63E848}" destId="{4E3C441F-19D6-C444-8F2C-C40D841F17C7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1F3CC-DC9A-B449-81FD-5145918B0751}" type="doc">
      <dgm:prSet loTypeId="urn:microsoft.com/office/officeart/2009/layout/Reverse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63C4D499-C2DD-564F-A8DC-C4CB45BC58A4}">
      <dgm:prSet phldrT="[Testo]"/>
      <dgm:spPr/>
      <dgm:t>
        <a:bodyPr/>
        <a:lstStyle/>
        <a:p>
          <a:pPr algn="ctr"/>
          <a:r>
            <a:rPr lang="it-IT" b="1" dirty="0"/>
            <a:t>Questo studio sui protocolli di Fast-Track </a:t>
          </a:r>
          <a:r>
            <a:rPr lang="it-IT" dirty="0"/>
            <a:t>all’interno dell’unità Organizzativa del Pronto Soccorso della ASL Sulcis Iglesiente, </a:t>
          </a:r>
          <a:r>
            <a:rPr lang="it-IT" b="1" dirty="0"/>
            <a:t>vuole dimostrare l’efficacia in termini di riduzione del tempo di attesa in PS.</a:t>
          </a:r>
          <a:endParaRPr lang="it-IT" dirty="0"/>
        </a:p>
      </dgm:t>
    </dgm:pt>
    <dgm:pt modelId="{6EF3C45D-9E7A-0F4B-A842-47E7EE08BBED}" type="parTrans" cxnId="{A22E89F1-C70E-8240-8391-8725B49F89E3}">
      <dgm:prSet/>
      <dgm:spPr/>
      <dgm:t>
        <a:bodyPr/>
        <a:lstStyle/>
        <a:p>
          <a:endParaRPr lang="it-IT"/>
        </a:p>
      </dgm:t>
    </dgm:pt>
    <dgm:pt modelId="{1B6AC927-6C85-6449-A318-F008A5295A17}" type="sibTrans" cxnId="{A22E89F1-C70E-8240-8391-8725B49F89E3}">
      <dgm:prSet/>
      <dgm:spPr/>
      <dgm:t>
        <a:bodyPr/>
        <a:lstStyle/>
        <a:p>
          <a:endParaRPr lang="it-IT"/>
        </a:p>
      </dgm:t>
    </dgm:pt>
    <dgm:pt modelId="{A0F43456-BAA6-FA48-8B78-0ED1A87A5352}">
      <dgm:prSet phldrT="[Testo]"/>
      <dgm:spPr/>
      <dgm:t>
        <a:bodyPr/>
        <a:lstStyle/>
        <a:p>
          <a:pPr algn="ctr"/>
          <a:r>
            <a:rPr lang="it-IT" b="1" dirty="0"/>
            <a:t>Un Punto di debolezza è l’acquisto di una diagnostica per immagini</a:t>
          </a:r>
          <a:r>
            <a:rPr lang="it-IT" dirty="0"/>
            <a:t>, ma l’attuazione del progetto, può essere avviata anche senza. </a:t>
          </a:r>
        </a:p>
      </dgm:t>
    </dgm:pt>
    <dgm:pt modelId="{5831CE1D-2808-D246-B282-5735520D5C62}" type="parTrans" cxnId="{D2168459-5A18-144B-A869-25C57E52658A}">
      <dgm:prSet/>
      <dgm:spPr/>
      <dgm:t>
        <a:bodyPr/>
        <a:lstStyle/>
        <a:p>
          <a:endParaRPr lang="it-IT"/>
        </a:p>
      </dgm:t>
    </dgm:pt>
    <dgm:pt modelId="{693514C6-11F8-A74A-862E-BCEDD3C3FA96}" type="sibTrans" cxnId="{D2168459-5A18-144B-A869-25C57E52658A}">
      <dgm:prSet/>
      <dgm:spPr/>
      <dgm:t>
        <a:bodyPr/>
        <a:lstStyle/>
        <a:p>
          <a:endParaRPr lang="it-IT"/>
        </a:p>
      </dgm:t>
    </dgm:pt>
    <dgm:pt modelId="{8140C10B-4493-474C-922D-41FC7DE4FCA3}" type="pres">
      <dgm:prSet presAssocID="{3FC1F3CC-DC9A-B449-81FD-5145918B0751}" presName="Name0" presStyleCnt="0">
        <dgm:presLayoutVars>
          <dgm:chMax val="2"/>
          <dgm:chPref val="2"/>
          <dgm:animLvl val="lvl"/>
        </dgm:presLayoutVars>
      </dgm:prSet>
      <dgm:spPr/>
    </dgm:pt>
    <dgm:pt modelId="{A9B88193-558A-2C47-B70E-56AD4AAFC12D}" type="pres">
      <dgm:prSet presAssocID="{3FC1F3CC-DC9A-B449-81FD-5145918B0751}" presName="LeftText" presStyleLbl="revTx" presStyleIdx="0" presStyleCnt="0">
        <dgm:presLayoutVars>
          <dgm:bulletEnabled val="1"/>
        </dgm:presLayoutVars>
      </dgm:prSet>
      <dgm:spPr/>
    </dgm:pt>
    <dgm:pt modelId="{E8BFDEA6-FC8C-1143-A244-2DD80E3DD532}" type="pres">
      <dgm:prSet presAssocID="{3FC1F3CC-DC9A-B449-81FD-5145918B0751}" presName="LeftNode" presStyleLbl="bgImgPlace1" presStyleIdx="0" presStyleCnt="2" custScaleX="145001">
        <dgm:presLayoutVars>
          <dgm:chMax val="2"/>
          <dgm:chPref val="2"/>
        </dgm:presLayoutVars>
      </dgm:prSet>
      <dgm:spPr/>
    </dgm:pt>
    <dgm:pt modelId="{EF34DF9D-021A-9F41-827B-70F12D0717CE}" type="pres">
      <dgm:prSet presAssocID="{3FC1F3CC-DC9A-B449-81FD-5145918B0751}" presName="RightText" presStyleLbl="revTx" presStyleIdx="0" presStyleCnt="0">
        <dgm:presLayoutVars>
          <dgm:bulletEnabled val="1"/>
        </dgm:presLayoutVars>
      </dgm:prSet>
      <dgm:spPr/>
    </dgm:pt>
    <dgm:pt modelId="{8B3CF03D-4D54-AE4A-998A-1EE4415DBAE2}" type="pres">
      <dgm:prSet presAssocID="{3FC1F3CC-DC9A-B449-81FD-5145918B0751}" presName="RightNode" presStyleLbl="bgImgPlace1" presStyleIdx="1" presStyleCnt="2" custScaleX="157275" custLinFactNeighborX="49890">
        <dgm:presLayoutVars>
          <dgm:chMax val="0"/>
          <dgm:chPref val="0"/>
        </dgm:presLayoutVars>
      </dgm:prSet>
      <dgm:spPr/>
    </dgm:pt>
    <dgm:pt modelId="{51B6EC98-87E4-0043-98C6-46F2F6BFF6F9}" type="pres">
      <dgm:prSet presAssocID="{3FC1F3CC-DC9A-B449-81FD-5145918B0751}" presName="TopArrow" presStyleLbl="node1" presStyleIdx="0" presStyleCnt="2"/>
      <dgm:spPr/>
    </dgm:pt>
    <dgm:pt modelId="{B8391409-34A2-0941-B53C-28102200B5A2}" type="pres">
      <dgm:prSet presAssocID="{3FC1F3CC-DC9A-B449-81FD-5145918B0751}" presName="BottomArrow" presStyleLbl="node1" presStyleIdx="1" presStyleCnt="2"/>
      <dgm:spPr/>
    </dgm:pt>
  </dgm:ptLst>
  <dgm:cxnLst>
    <dgm:cxn modelId="{089A4925-C7EC-9048-87BA-D1754588829D}" type="presOf" srcId="{63C4D499-C2DD-564F-A8DC-C4CB45BC58A4}" destId="{A9B88193-558A-2C47-B70E-56AD4AAFC12D}" srcOrd="0" destOrd="0" presId="urn:microsoft.com/office/officeart/2009/layout/ReverseList"/>
    <dgm:cxn modelId="{2D976C30-86FA-274D-B03B-1A6C7B5D8396}" type="presOf" srcId="{A0F43456-BAA6-FA48-8B78-0ED1A87A5352}" destId="{EF34DF9D-021A-9F41-827B-70F12D0717CE}" srcOrd="0" destOrd="0" presId="urn:microsoft.com/office/officeart/2009/layout/ReverseList"/>
    <dgm:cxn modelId="{65323A42-93D6-704B-ACBC-7BAD123C8385}" type="presOf" srcId="{63C4D499-C2DD-564F-A8DC-C4CB45BC58A4}" destId="{E8BFDEA6-FC8C-1143-A244-2DD80E3DD532}" srcOrd="1" destOrd="0" presId="urn:microsoft.com/office/officeart/2009/layout/ReverseList"/>
    <dgm:cxn modelId="{D2168459-5A18-144B-A869-25C57E52658A}" srcId="{3FC1F3CC-DC9A-B449-81FD-5145918B0751}" destId="{A0F43456-BAA6-FA48-8B78-0ED1A87A5352}" srcOrd="1" destOrd="0" parTransId="{5831CE1D-2808-D246-B282-5735520D5C62}" sibTransId="{693514C6-11F8-A74A-862E-BCEDD3C3FA96}"/>
    <dgm:cxn modelId="{8D69078B-A7E8-9844-BE27-AD2448DD834B}" type="presOf" srcId="{3FC1F3CC-DC9A-B449-81FD-5145918B0751}" destId="{8140C10B-4493-474C-922D-41FC7DE4FCA3}" srcOrd="0" destOrd="0" presId="urn:microsoft.com/office/officeart/2009/layout/ReverseList"/>
    <dgm:cxn modelId="{A22E89F1-C70E-8240-8391-8725B49F89E3}" srcId="{3FC1F3CC-DC9A-B449-81FD-5145918B0751}" destId="{63C4D499-C2DD-564F-A8DC-C4CB45BC58A4}" srcOrd="0" destOrd="0" parTransId="{6EF3C45D-9E7A-0F4B-A842-47E7EE08BBED}" sibTransId="{1B6AC927-6C85-6449-A318-F008A5295A17}"/>
    <dgm:cxn modelId="{294192FE-11B3-CE48-949C-0A65629FFB35}" type="presOf" srcId="{A0F43456-BAA6-FA48-8B78-0ED1A87A5352}" destId="{8B3CF03D-4D54-AE4A-998A-1EE4415DBAE2}" srcOrd="1" destOrd="0" presId="urn:microsoft.com/office/officeart/2009/layout/ReverseList"/>
    <dgm:cxn modelId="{C5A6C649-78C7-D743-92F2-CC28784F3F49}" type="presParOf" srcId="{8140C10B-4493-474C-922D-41FC7DE4FCA3}" destId="{A9B88193-558A-2C47-B70E-56AD4AAFC12D}" srcOrd="0" destOrd="0" presId="urn:microsoft.com/office/officeart/2009/layout/ReverseList"/>
    <dgm:cxn modelId="{E13AECB0-51A0-6047-9A6E-CBF9654BA2C4}" type="presParOf" srcId="{8140C10B-4493-474C-922D-41FC7DE4FCA3}" destId="{E8BFDEA6-FC8C-1143-A244-2DD80E3DD532}" srcOrd="1" destOrd="0" presId="urn:microsoft.com/office/officeart/2009/layout/ReverseList"/>
    <dgm:cxn modelId="{D21349DB-12EA-7642-91AA-89A40DF9F067}" type="presParOf" srcId="{8140C10B-4493-474C-922D-41FC7DE4FCA3}" destId="{EF34DF9D-021A-9F41-827B-70F12D0717CE}" srcOrd="2" destOrd="0" presId="urn:microsoft.com/office/officeart/2009/layout/ReverseList"/>
    <dgm:cxn modelId="{4A5649EB-F39D-1743-81CA-5B47A50E855A}" type="presParOf" srcId="{8140C10B-4493-474C-922D-41FC7DE4FCA3}" destId="{8B3CF03D-4D54-AE4A-998A-1EE4415DBAE2}" srcOrd="3" destOrd="0" presId="urn:microsoft.com/office/officeart/2009/layout/ReverseList"/>
    <dgm:cxn modelId="{B6551ED2-6285-5D42-A5E3-2ED54EC5E42E}" type="presParOf" srcId="{8140C10B-4493-474C-922D-41FC7DE4FCA3}" destId="{51B6EC98-87E4-0043-98C6-46F2F6BFF6F9}" srcOrd="4" destOrd="0" presId="urn:microsoft.com/office/officeart/2009/layout/ReverseList"/>
    <dgm:cxn modelId="{B0C173F0-1F46-F944-854A-0A8F6BDE4852}" type="presParOf" srcId="{8140C10B-4493-474C-922D-41FC7DE4FCA3}" destId="{B8391409-34A2-0941-B53C-28102200B5A2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1E5A6-E62E-3E44-B3B2-75F007E0643E}">
      <dsp:nvSpPr>
        <dsp:cNvPr id="0" name=""/>
        <dsp:cNvSpPr/>
      </dsp:nvSpPr>
      <dsp:spPr>
        <a:xfrm>
          <a:off x="0" y="4264965"/>
          <a:ext cx="9649072" cy="3998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8) organizzazione verticale della gestione del paziente </a:t>
          </a:r>
          <a:endParaRPr lang="it-IT" sz="1600" kern="1200"/>
        </a:p>
      </dsp:txBody>
      <dsp:txXfrm>
        <a:off x="0" y="4264965"/>
        <a:ext cx="9649072" cy="399893"/>
      </dsp:txXfrm>
    </dsp:sp>
    <dsp:sp modelId="{1A99DC5B-9C6D-1F42-8327-0C0946ED1448}">
      <dsp:nvSpPr>
        <dsp:cNvPr id="0" name=""/>
        <dsp:cNvSpPr/>
      </dsp:nvSpPr>
      <dsp:spPr>
        <a:xfrm rot="10800000">
          <a:off x="0" y="3655928"/>
          <a:ext cx="9649072" cy="615036"/>
        </a:xfrm>
        <a:prstGeom prst="upArrowCallout">
          <a:avLst/>
        </a:prstGeom>
        <a:solidFill>
          <a:schemeClr val="accent4">
            <a:hueOff val="-637824"/>
            <a:satOff val="3843"/>
            <a:lumOff val="3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7) mancanza di implementazione di un referto telematico per i pazienti che non rientrano da consulenza.</a:t>
          </a:r>
          <a:endParaRPr lang="it-IT" sz="1600" kern="1200"/>
        </a:p>
      </dsp:txBody>
      <dsp:txXfrm rot="10800000">
        <a:off x="0" y="3655928"/>
        <a:ext cx="9649072" cy="399632"/>
      </dsp:txXfrm>
    </dsp:sp>
    <dsp:sp modelId="{2210E69E-208D-AA43-A580-559084B89085}">
      <dsp:nvSpPr>
        <dsp:cNvPr id="0" name=""/>
        <dsp:cNvSpPr/>
      </dsp:nvSpPr>
      <dsp:spPr>
        <a:xfrm rot="10800000">
          <a:off x="0" y="3046890"/>
          <a:ext cx="9649072" cy="615036"/>
        </a:xfrm>
        <a:prstGeom prst="upArrowCallout">
          <a:avLst/>
        </a:prstGeom>
        <a:solidFill>
          <a:schemeClr val="accent4">
            <a:hueOff val="-1275649"/>
            <a:satOff val="7685"/>
            <a:lumOff val="6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6) mancanza di strumenti diagnostici </a:t>
          </a:r>
          <a:endParaRPr lang="it-IT" sz="1600" kern="1200"/>
        </a:p>
      </dsp:txBody>
      <dsp:txXfrm rot="10800000">
        <a:off x="0" y="3046890"/>
        <a:ext cx="9649072" cy="399632"/>
      </dsp:txXfrm>
    </dsp:sp>
    <dsp:sp modelId="{737EC0AC-FE3C-F74D-977A-6382A245B0D7}">
      <dsp:nvSpPr>
        <dsp:cNvPr id="0" name=""/>
        <dsp:cNvSpPr/>
      </dsp:nvSpPr>
      <dsp:spPr>
        <a:xfrm rot="10800000">
          <a:off x="0" y="2437853"/>
          <a:ext cx="9649072" cy="615036"/>
        </a:xfrm>
        <a:prstGeom prst="upArrowCallout">
          <a:avLst/>
        </a:prstGeom>
        <a:solidFill>
          <a:schemeClr val="accent4">
            <a:hueOff val="-1913473"/>
            <a:satOff val="11528"/>
            <a:lumOff val="9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/>
            <a:t>5) carenza di attrezzature di lavoro (ambulanze per trasferimenti, sedie a rotelle, barelle, ecc.).</a:t>
          </a:r>
          <a:endParaRPr lang="it-IT" sz="1600" kern="1200" dirty="0"/>
        </a:p>
      </dsp:txBody>
      <dsp:txXfrm rot="10800000">
        <a:off x="0" y="2437853"/>
        <a:ext cx="9649072" cy="399632"/>
      </dsp:txXfrm>
    </dsp:sp>
    <dsp:sp modelId="{7AE0BB15-AF2A-BE44-AA95-620FDD245DD1}">
      <dsp:nvSpPr>
        <dsp:cNvPr id="0" name=""/>
        <dsp:cNvSpPr/>
      </dsp:nvSpPr>
      <dsp:spPr>
        <a:xfrm rot="10800000">
          <a:off x="0" y="1828815"/>
          <a:ext cx="9649072" cy="615036"/>
        </a:xfrm>
        <a:prstGeom prst="upArrowCallout">
          <a:avLst/>
        </a:prstGeom>
        <a:solidFill>
          <a:schemeClr val="accent4">
            <a:hueOff val="-2551297"/>
            <a:satOff val="15371"/>
            <a:lumOff val="123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4) mancata istituzione di un percorso di fast track per i codici minori ad alti tempi di attesa</a:t>
          </a:r>
          <a:endParaRPr lang="it-IT" sz="1600" kern="1200"/>
        </a:p>
      </dsp:txBody>
      <dsp:txXfrm rot="10800000">
        <a:off x="0" y="1828815"/>
        <a:ext cx="9649072" cy="399632"/>
      </dsp:txXfrm>
    </dsp:sp>
    <dsp:sp modelId="{8CE6224E-052B-A540-B31B-1FBB4547E988}">
      <dsp:nvSpPr>
        <dsp:cNvPr id="0" name=""/>
        <dsp:cNvSpPr/>
      </dsp:nvSpPr>
      <dsp:spPr>
        <a:xfrm rot="10800000">
          <a:off x="0" y="1219777"/>
          <a:ext cx="9649072" cy="615036"/>
        </a:xfrm>
        <a:prstGeom prst="upArrowCallout">
          <a:avLst/>
        </a:prstGeom>
        <a:solidFill>
          <a:schemeClr val="accent4">
            <a:hueOff val="-3189121"/>
            <a:satOff val="19214"/>
            <a:lumOff val="15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3) carenza di formazione al triage dei neo assunti e l’aggiornamento costante per tutto il personale.</a:t>
          </a:r>
          <a:endParaRPr lang="it-IT" sz="1600" kern="1200"/>
        </a:p>
      </dsp:txBody>
      <dsp:txXfrm rot="10800000">
        <a:off x="0" y="1219777"/>
        <a:ext cx="9649072" cy="399632"/>
      </dsp:txXfrm>
    </dsp:sp>
    <dsp:sp modelId="{4BD4A24B-FD5F-6C47-924A-D3C2D39668F1}">
      <dsp:nvSpPr>
        <dsp:cNvPr id="0" name=""/>
        <dsp:cNvSpPr/>
      </dsp:nvSpPr>
      <dsp:spPr>
        <a:xfrm rot="10800000">
          <a:off x="0" y="576833"/>
          <a:ext cx="9649072" cy="615036"/>
        </a:xfrm>
        <a:prstGeom prst="upArrowCallout">
          <a:avLst/>
        </a:prstGeom>
        <a:solidFill>
          <a:schemeClr val="accent4">
            <a:hueOff val="-3826945"/>
            <a:satOff val="23056"/>
            <a:lumOff val="18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2) verificarsi di ritardi della presa in carico degli utenti dal consulente</a:t>
          </a:r>
          <a:endParaRPr lang="it-IT" sz="1600" kern="1200"/>
        </a:p>
      </dsp:txBody>
      <dsp:txXfrm rot="10800000">
        <a:off x="0" y="576833"/>
        <a:ext cx="9649072" cy="399632"/>
      </dsp:txXfrm>
    </dsp:sp>
    <dsp:sp modelId="{1588075C-0B85-9147-A38A-4567976E45D4}">
      <dsp:nvSpPr>
        <dsp:cNvPr id="0" name=""/>
        <dsp:cNvSpPr/>
      </dsp:nvSpPr>
      <dsp:spPr>
        <a:xfrm rot="10800000">
          <a:off x="0" y="1702"/>
          <a:ext cx="9649072" cy="615036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/>
            <a:t>1)carenza di risorse umane</a:t>
          </a:r>
          <a:endParaRPr lang="it-IT" sz="1600" kern="1200"/>
        </a:p>
      </dsp:txBody>
      <dsp:txXfrm rot="10800000">
        <a:off x="0" y="1702"/>
        <a:ext cx="9649072" cy="399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FBCDD2-5295-7F40-8028-6EDFFBC53D50}">
      <dsp:nvSpPr>
        <dsp:cNvPr id="0" name=""/>
        <dsp:cNvSpPr/>
      </dsp:nvSpPr>
      <dsp:spPr>
        <a:xfrm>
          <a:off x="0" y="0"/>
          <a:ext cx="3614323" cy="361432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4F8D-1F76-0A45-9226-93DE5FBD77DF}">
      <dsp:nvSpPr>
        <dsp:cNvPr id="0" name=""/>
        <dsp:cNvSpPr/>
      </dsp:nvSpPr>
      <dsp:spPr>
        <a:xfrm>
          <a:off x="1368159" y="792083"/>
          <a:ext cx="7992892" cy="256955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Presa in carico del paziente 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Implementazione di un sistema di comunicazione informatico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Riduzione degli allontanamenti spontanei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Miglioramento del Clima organizzativo</a:t>
          </a:r>
          <a:endParaRPr lang="it-IT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000" b="1" kern="1200"/>
            <a:t>Miglioramento della qualità percepita </a:t>
          </a:r>
          <a:endParaRPr lang="it-IT" sz="2000" kern="1200"/>
        </a:p>
      </dsp:txBody>
      <dsp:txXfrm>
        <a:off x="1493594" y="917518"/>
        <a:ext cx="7742022" cy="23186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FDEA6-FC8C-1143-A244-2DD80E3DD532}">
      <dsp:nvSpPr>
        <dsp:cNvPr id="0" name=""/>
        <dsp:cNvSpPr/>
      </dsp:nvSpPr>
      <dsp:spPr>
        <a:xfrm rot="16200000">
          <a:off x="945941" y="964200"/>
          <a:ext cx="2880370" cy="255232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107950" rIns="97155" bIns="10795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Questo studio sui protocolli di Fast-Track </a:t>
          </a:r>
          <a:r>
            <a:rPr lang="it-IT" sz="1700" kern="1200" dirty="0"/>
            <a:t>all’interno dell’unità Organizzativa del Pronto Soccorso della ASL Sulcis Iglesiente, </a:t>
          </a:r>
          <a:r>
            <a:rPr lang="it-IT" sz="1700" b="1" kern="1200" dirty="0"/>
            <a:t>vuole dimostrare l’efficacia in termini di riduzione del tempo di attesa in PS.</a:t>
          </a:r>
          <a:endParaRPr lang="it-IT" sz="1700" kern="1200" dirty="0"/>
        </a:p>
      </dsp:txBody>
      <dsp:txXfrm rot="5400000">
        <a:off x="1234581" y="924795"/>
        <a:ext cx="2427707" cy="2631136"/>
      </dsp:txXfrm>
    </dsp:sp>
    <dsp:sp modelId="{8B3CF03D-4D54-AE4A-998A-1EE4415DBAE2}">
      <dsp:nvSpPr>
        <dsp:cNvPr id="0" name=""/>
        <dsp:cNvSpPr/>
      </dsp:nvSpPr>
      <dsp:spPr>
        <a:xfrm rot="5400000">
          <a:off x="3664250" y="856176"/>
          <a:ext cx="2880370" cy="2768373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55" tIns="107950" rIns="64770" bIns="10795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700" b="1" kern="1200" dirty="0"/>
            <a:t>Un Punto di debolezza è l’acquisto di una diagnostica per immagini</a:t>
          </a:r>
          <a:r>
            <a:rPr lang="it-IT" sz="1700" kern="1200" dirty="0"/>
            <a:t>, ma l’attuazione del progetto, può essere avviata anche senza. </a:t>
          </a:r>
        </a:p>
      </dsp:txBody>
      <dsp:txXfrm rot="-5400000">
        <a:off x="3720249" y="935343"/>
        <a:ext cx="2633208" cy="2610040"/>
      </dsp:txXfrm>
    </dsp:sp>
    <dsp:sp modelId="{51B6EC98-87E4-0043-98C6-46F2F6BFF6F9}">
      <dsp:nvSpPr>
        <dsp:cNvPr id="0" name=""/>
        <dsp:cNvSpPr/>
      </dsp:nvSpPr>
      <dsp:spPr>
        <a:xfrm>
          <a:off x="2385946" y="0"/>
          <a:ext cx="1840139" cy="18400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91409-34A2-0941-B53C-28102200B5A2}">
      <dsp:nvSpPr>
        <dsp:cNvPr id="0" name=""/>
        <dsp:cNvSpPr/>
      </dsp:nvSpPr>
      <dsp:spPr>
        <a:xfrm rot="10800000">
          <a:off x="2385946" y="2640227"/>
          <a:ext cx="1840139" cy="1840050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BBB638E-384B-40FA-AFE1-4DBD0CBDAC26}" type="slidenum">
              <a:t>‹N›</a:t>
            </a:fld>
            <a:endParaRPr lang="it-IT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331809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79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it-IT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b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DB89201F-6D74-4B9E-BF5E-53FF7565A7AA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82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it-IT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 vert="horz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DB89201F-6D74-4B9E-BF5E-53FF7565A7AA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45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1762125"/>
            <a:ext cx="8569325" cy="1214438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3213100"/>
            <a:ext cx="7056437" cy="14493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D7772C-5BCE-40C0-9C69-C9B6E00C57C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983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5F7668-940C-4A34-8CBD-499E803C98D2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42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225425"/>
            <a:ext cx="2266950" cy="43894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225425"/>
            <a:ext cx="6653212" cy="43894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AD8515-EDAC-48E1-9B25-7592F6C0F6EF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494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4BBCD-F772-487D-8F16-D3BE830A0A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3186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3643313"/>
            <a:ext cx="8567738" cy="11271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2403475"/>
            <a:ext cx="8567738" cy="12398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D16773-2511-4F2E-A4F1-13648BBC424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102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327150"/>
            <a:ext cx="4459287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327150"/>
            <a:ext cx="4460875" cy="3287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2628DC-9C2C-4C56-94B9-0AB654CF1567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87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7013"/>
            <a:ext cx="9072563" cy="944562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270000"/>
            <a:ext cx="4452938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1798638"/>
            <a:ext cx="4452938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270000"/>
            <a:ext cx="4456113" cy="528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1798638"/>
            <a:ext cx="4456113" cy="32670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D262AC-D424-47D2-B60F-0ABDEAEA372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27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2E74EF-7CE3-4D9D-BBAF-660BDD9C29B8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27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033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225425"/>
            <a:ext cx="3316288" cy="9604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225425"/>
            <a:ext cx="5635625" cy="48402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185863"/>
            <a:ext cx="3316288" cy="38798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BA9AEB-E8B8-4581-AC1A-CFB02A2FEAD5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5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3968750"/>
            <a:ext cx="6048375" cy="469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506413"/>
            <a:ext cx="6048375" cy="3402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4438650"/>
            <a:ext cx="6048375" cy="665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C2EA0A4-4544-4284-890C-514BD389C264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109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226080"/>
            <a:ext cx="9071640" cy="946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it-IT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326600"/>
            <a:ext cx="9071640" cy="3288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it-IT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it-IT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it-IT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Arial" pitchFamily="2"/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5165280"/>
            <a:ext cx="319500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ct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it-IT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5165280"/>
            <a:ext cx="2348280" cy="3906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Ctr="0"/>
          <a:lstStyle>
            <a:lvl1pPr lvl="0" algn="r" rtl="0" hangingPunct="0">
              <a:buNone/>
              <a:tabLst/>
              <a:defRPr lang="it-IT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A9F18468-8CD1-42CA-A14D-349CCDCECFE4}" type="slidenum"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hangingPunct="0">
        <a:tabLst/>
        <a:defRPr lang="it-IT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it-IT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  <a:cs typeface="Ari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8D374E9-C110-4371-4C3E-C81864395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84" y="2245717"/>
            <a:ext cx="3750370" cy="267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ttangolo arrotondato 5"/>
          <p:cNvSpPr/>
          <p:nvPr/>
        </p:nvSpPr>
        <p:spPr>
          <a:xfrm>
            <a:off x="681786" y="170979"/>
            <a:ext cx="8784976" cy="1872208"/>
          </a:xfrm>
          <a:prstGeom prst="roundRect">
            <a:avLst/>
          </a:prstGeom>
          <a:solidFill>
            <a:srgbClr val="33CCFF"/>
          </a:solidFill>
          <a:ln>
            <a:solidFill>
              <a:srgbClr val="FF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03999" y="226079"/>
            <a:ext cx="9071640" cy="1385059"/>
          </a:xfrm>
        </p:spPr>
        <p:txBody>
          <a:bodyPr vert="horz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it-IT" b="1" dirty="0"/>
              <a:t>Fast Track – Ortopedico</a:t>
            </a:r>
            <a:br>
              <a:rPr lang="it-IT" b="1" dirty="0"/>
            </a:br>
            <a:r>
              <a:rPr lang="it-IT" b="1" dirty="0"/>
              <a:t>Pronto Soccorso SIRAI</a:t>
            </a:r>
          </a:p>
        </p:txBody>
      </p:sp>
      <p:sp>
        <p:nvSpPr>
          <p:cNvPr id="3" name="Onda 1 2"/>
          <p:cNvSpPr/>
          <p:nvPr/>
        </p:nvSpPr>
        <p:spPr>
          <a:xfrm rot="19873960">
            <a:off x="-135176" y="4099226"/>
            <a:ext cx="5252776" cy="1167035"/>
          </a:xfrm>
          <a:prstGeom prst="wave">
            <a:avLst>
              <a:gd name="adj1" fmla="val 20000"/>
              <a:gd name="adj2" fmla="val 3662"/>
            </a:avLst>
          </a:prstGeom>
          <a:gradFill flip="none" rotWithShape="1">
            <a:gsLst>
              <a:gs pos="0">
                <a:srgbClr val="FF3300">
                  <a:tint val="66000"/>
                  <a:satMod val="160000"/>
                </a:srgbClr>
              </a:gs>
              <a:gs pos="50000">
                <a:srgbClr val="FF3300">
                  <a:tint val="44500"/>
                  <a:satMod val="160000"/>
                </a:srgbClr>
              </a:gs>
              <a:gs pos="100000">
                <a:srgbClr val="FF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248224" y="2245717"/>
            <a:ext cx="5510654" cy="3046988"/>
          </a:xfrm>
          <a:prstGeom prst="rect">
            <a:avLst/>
          </a:prstGeom>
          <a:solidFill>
            <a:srgbClr val="FFFF00"/>
          </a:solidFill>
          <a:ln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CC"/>
                </a:solidFill>
              </a:rPr>
              <a:t>Sovraffollamento presso i Servizi di Pronto Soccorso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CC"/>
                </a:solidFill>
              </a:rPr>
              <a:t>Carenza del numero di medici di base e crescente richiesta di assistenza presso il 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b="1" dirty="0">
                <a:solidFill>
                  <a:srgbClr val="0000CC"/>
                </a:solidFill>
              </a:rPr>
              <a:t>Carenza di personale sanitario, in particolare in certi momenti  della giornata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272560" y="5292705"/>
            <a:ext cx="2348280" cy="390600"/>
          </a:xfrm>
        </p:spPr>
        <p:txBody>
          <a:bodyPr/>
          <a:lstStyle/>
          <a:p>
            <a:pPr lvl="0"/>
            <a:fld id="{C909080C-D4E2-437F-93DC-4D4D0C2FE3B0}" type="slidenum">
              <a:rPr lang="it-IT" sz="2000" smtClean="0"/>
              <a:t>1</a:t>
            </a:fld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304280" y="387003"/>
            <a:ext cx="6768752" cy="646331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3600" b="1" cap="small" dirty="0">
                <a:solidFill>
                  <a:srgbClr val="0000CC"/>
                </a:solidFill>
              </a:rPr>
              <a:t>Obiettivi </a:t>
            </a:r>
            <a:endParaRPr lang="it-IT" sz="3600" b="1" dirty="0">
              <a:solidFill>
                <a:srgbClr val="0000CC"/>
              </a:solidFill>
            </a:endParaRP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356C8499-41F0-3008-8F42-E6AAAF04B2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8909948"/>
              </p:ext>
            </p:extLst>
          </p:nvPr>
        </p:nvGraphicFramePr>
        <p:xfrm>
          <a:off x="359792" y="1323107"/>
          <a:ext cx="9577064" cy="3614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10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FDFB612-37C8-D1CB-7068-2B59F1157293}"/>
              </a:ext>
            </a:extLst>
          </p:cNvPr>
          <p:cNvSpPr txBox="1"/>
          <p:nvPr/>
        </p:nvSpPr>
        <p:spPr>
          <a:xfrm>
            <a:off x="2628808" y="1261184"/>
            <a:ext cx="62279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b="1" dirty="0"/>
              <a:t>Gli obiettivi specifici del Progetto si possono riassumere nei seguenti:</a:t>
            </a:r>
          </a:p>
        </p:txBody>
      </p:sp>
    </p:spTree>
    <p:extLst>
      <p:ext uri="{BB962C8B-B14F-4D97-AF65-F5344CB8AC3E}">
        <p14:creationId xmlns:p14="http://schemas.microsoft.com/office/powerpoint/2010/main" val="2993752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5" y="891059"/>
            <a:ext cx="4576695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83" y="747043"/>
            <a:ext cx="5309822" cy="406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287784" y="144229"/>
            <a:ext cx="9577064" cy="584775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r>
              <a:rPr lang="it-IT" sz="3200" b="1" cap="small" dirty="0">
                <a:solidFill>
                  <a:srgbClr val="0000CC"/>
                </a:solidFill>
              </a:rPr>
              <a:t>                   WBS                                             OBS</a:t>
            </a:r>
            <a:endParaRPr lang="it-IT" sz="3200" b="1" dirty="0">
              <a:solidFill>
                <a:srgbClr val="0000CC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212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37499"/>
              </p:ext>
            </p:extLst>
          </p:nvPr>
        </p:nvGraphicFramePr>
        <p:xfrm>
          <a:off x="143768" y="675035"/>
          <a:ext cx="9777910" cy="49036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422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4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6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26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8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7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075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075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07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6468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                                      </a:t>
                      </a:r>
                      <a:r>
                        <a:rPr lang="it-IT" sz="16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RUOLI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baseline="0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               </a:t>
                      </a: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ATTIVITA’</a:t>
                      </a: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Dir. PS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Coord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Infer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Triag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OSS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Tec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r>
                        <a:rPr lang="it-IT" sz="1400" b="1" baseline="0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radiol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Radiol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43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Spec.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Ortop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430"/>
                        </a:spcAft>
                      </a:pP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Ing. uff. </a:t>
                      </a:r>
                      <a:r>
                        <a:rPr lang="it-IT" sz="1400" b="1" dirty="0" err="1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tec</a:t>
                      </a:r>
                      <a:r>
                        <a:rPr lang="it-IT" sz="14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4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1"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1 ORGANIZZAZIONE</a:t>
                      </a:r>
                      <a:endParaRPr lang="it-IT" sz="1600" b="1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6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1.1 costituzione gruppo di lavoro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1.2 predisposizione procedure di F.T.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C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2 AMBIENTI</a:t>
                      </a:r>
                      <a:r>
                        <a:rPr lang="it-IT" sz="1600" b="1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it-IT" sz="1600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2.1 Individuazione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amb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Diagnost</a:t>
                      </a: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r>
                        <a:rPr lang="it-IT" sz="16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sz="1600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x</a:t>
                      </a:r>
                      <a:r>
                        <a:rPr lang="it-IT" sz="16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immagini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2.2 Installazione Diagnostica per immagini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3 ATTREZZATURE</a:t>
                      </a:r>
                      <a:endParaRPr lang="it-IT" sz="1600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3.1 richiesta integrazione sedie e barelle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3.2 richiesta  diagnostica per immagini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rgbClr val="0000CC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4 MATERIALE INFORMATIVO</a:t>
                      </a:r>
                      <a:endParaRPr lang="it-IT" sz="1600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4.1 elaborazione bozze cartelli e brochure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284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4.2 stesura definitiva cartelli e brochure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4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4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21928" marR="21928" marT="21928" marB="2192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4" name="Connettore 1 3"/>
          <p:cNvCxnSpPr/>
          <p:nvPr/>
        </p:nvCxnSpPr>
        <p:spPr>
          <a:xfrm>
            <a:off x="143768" y="675035"/>
            <a:ext cx="4248472" cy="7920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tangolo 4"/>
          <p:cNvSpPr/>
          <p:nvPr/>
        </p:nvSpPr>
        <p:spPr>
          <a:xfrm>
            <a:off x="1265820" y="96342"/>
            <a:ext cx="6984776" cy="461665"/>
          </a:xfrm>
          <a:prstGeom prst="rect">
            <a:avLst/>
          </a:prstGeom>
          <a:solidFill>
            <a:srgbClr val="FFFF00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400" b="1" cap="small" dirty="0">
                <a:solidFill>
                  <a:srgbClr val="0000CC"/>
                </a:solidFill>
              </a:rPr>
              <a:t>Matrice Attività/ Responsabilità WBS-OBS  </a:t>
            </a:r>
            <a:endParaRPr lang="it-IT" sz="2400" b="1" dirty="0">
              <a:solidFill>
                <a:srgbClr val="0000CC"/>
              </a:solidFill>
            </a:endParaRPr>
          </a:p>
        </p:txBody>
      </p:sp>
      <p:sp>
        <p:nvSpPr>
          <p:cNvPr id="6" name="Triangolo rettangolo 5"/>
          <p:cNvSpPr/>
          <p:nvPr/>
        </p:nvSpPr>
        <p:spPr>
          <a:xfrm rot="10800000">
            <a:off x="143765" y="675034"/>
            <a:ext cx="4246713" cy="792087"/>
          </a:xfrm>
          <a:prstGeom prst="rt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267120" y="719287"/>
            <a:ext cx="190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RESPONSABILITA’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4353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299025"/>
              </p:ext>
            </p:extLst>
          </p:nvPr>
        </p:nvGraphicFramePr>
        <p:xfrm>
          <a:off x="143768" y="736013"/>
          <a:ext cx="9361041" cy="4569936"/>
        </p:xfrm>
        <a:graphic>
          <a:graphicData uri="http://schemas.openxmlformats.org/drawingml/2006/table">
            <a:tbl>
              <a:tblPr firstRow="1" firstCol="1" bandRow="1"/>
              <a:tblGrid>
                <a:gridCol w="2365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05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905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9056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9056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9056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9249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91528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28960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18481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Gennaio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Febbraio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Marzo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Aprile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Maggio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2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Giugno 2024</a:t>
                      </a:r>
                      <a:endParaRPr lang="it-IT" sz="12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1 ORGANIZZAZIONE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4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1.1 costituzione gruppo di lavoro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1.2 predisposizione procedure di F.T.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2 AMBIENTI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70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2.1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Ind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Amb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Diagnostica  immagini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2.2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Install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Diagnostica  immagini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312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3 Attrezzature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152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3.1 richiesta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integr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 sedie e barelle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1703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3.2 richiesta 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D.p.I</a:t>
                      </a:r>
                      <a:r>
                        <a:rPr lang="it-IT" sz="11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progettazione gara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324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Pubb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 ed espletamento gara</a:t>
                      </a:r>
                      <a:r>
                        <a:rPr lang="it-IT" sz="11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 </a:t>
                      </a:r>
                      <a:r>
                        <a:rPr lang="it-IT" sz="1100" baseline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D.p.I</a:t>
                      </a:r>
                      <a:r>
                        <a:rPr lang="it-IT" sz="110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Ricorsi gara </a:t>
                      </a:r>
                      <a:r>
                        <a:rPr lang="it-IT" sz="11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D.p.I</a:t>
                      </a: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.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Fase 4 Materiale informativo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186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4.1 elaborazione bozze cartelli e brochure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6114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4.2 stesura definitiva cartelli e brochure</a:t>
                      </a:r>
                      <a:endParaRPr lang="it-IT" sz="11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6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 </a:t>
                      </a:r>
                      <a:endParaRPr lang="it-IT" sz="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17622" marR="17622" marT="17622" marB="17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79872" y="98971"/>
            <a:ext cx="6768752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00CC"/>
                </a:solidFill>
              </a:rPr>
              <a:t>Cronoprogramma </a:t>
            </a:r>
            <a:endParaRPr lang="it-IT" sz="2800" b="1" dirty="0">
              <a:solidFill>
                <a:srgbClr val="0000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6312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53025"/>
              </p:ext>
            </p:extLst>
          </p:nvPr>
        </p:nvGraphicFramePr>
        <p:xfrm>
          <a:off x="346922" y="891059"/>
          <a:ext cx="9445918" cy="3924935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7281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3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it-IT" sz="2400" dirty="0">
                          <a:effectLst/>
                        </a:rPr>
                        <a:t>Migliorare la qualità percepita</a:t>
                      </a:r>
                      <a:endParaRPr lang="it-IT" sz="24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03" marR="65903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8137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</a:rPr>
                        <a:t>Definizione</a:t>
                      </a:r>
                      <a:endParaRPr lang="it-IT" sz="20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</a:rPr>
                        <a:t>Attraverso questo indicatore si vuole misurare tramite un questionario, il grado di soddisfazione della qualità percepita dagli utenti che accedono al PS</a:t>
                      </a:r>
                      <a:endParaRPr lang="it-IT" sz="20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18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>
                          <a:solidFill>
                            <a:schemeClr val="tx1"/>
                          </a:solidFill>
                          <a:effectLst/>
                        </a:rPr>
                        <a:t>Numeratore</a:t>
                      </a:r>
                      <a:endParaRPr lang="it-IT" sz="2000" b="1" i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pazienti soddisfatti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03" marR="65903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318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>
                          <a:solidFill>
                            <a:schemeClr val="tx1"/>
                          </a:solidFill>
                          <a:effectLst/>
                        </a:rPr>
                        <a:t>Denominatore</a:t>
                      </a:r>
                      <a:endParaRPr lang="it-IT" sz="2000" b="1" i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23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pazienti che compilano il questionario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03" marR="65903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61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>
                          <a:solidFill>
                            <a:schemeClr val="tx1"/>
                          </a:solidFill>
                          <a:effectLst/>
                        </a:rPr>
                        <a:t>Formula matematica</a:t>
                      </a:r>
                      <a:endParaRPr lang="it-IT" sz="2000" b="1" i="1" kern="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N° tot. pazienti che rispondono positivamente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al questionario 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(item su qualità da 6 a 10) </a:t>
                      </a: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              </a:t>
                      </a:r>
                    </a:p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                     X 100 =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230"/>
                        </a:spcAft>
                      </a:pPr>
                      <a:r>
                        <a:rPr lang="it-IT" sz="2000" b="1" dirty="0">
                          <a:solidFill>
                            <a:schemeClr val="tx1"/>
                          </a:solidFill>
                          <a:effectLst/>
                        </a:rPr>
                        <a:t>N° tot. pazienti che hanno risposto</a:t>
                      </a:r>
                      <a:endParaRPr lang="it-IT" sz="20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03" marR="6590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71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</a:rPr>
                        <a:t>Standard atteso</a:t>
                      </a:r>
                      <a:endParaRPr lang="it-IT" sz="20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2000" b="1" kern="100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it-IT" sz="20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03" marR="65903" marT="0" marB="0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3" name="Linea 4"/>
          <p:cNvCxnSpPr/>
          <p:nvPr/>
        </p:nvCxnSpPr>
        <p:spPr>
          <a:xfrm>
            <a:off x="3240112" y="4131419"/>
            <a:ext cx="4104456" cy="3175"/>
          </a:xfrm>
          <a:prstGeom prst="line">
            <a:avLst/>
          </a:prstGeom>
          <a:ln w="176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4" name="Rettangolo 3"/>
          <p:cNvSpPr/>
          <p:nvPr/>
        </p:nvSpPr>
        <p:spPr>
          <a:xfrm>
            <a:off x="1223888" y="134140"/>
            <a:ext cx="6768752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00CC"/>
                </a:solidFill>
              </a:rPr>
              <a:t>Indicatori e Risultati attesi </a:t>
            </a:r>
            <a:endParaRPr lang="it-IT" sz="2800" b="1" dirty="0">
              <a:solidFill>
                <a:srgbClr val="0000CC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14</a:t>
            </a:fld>
            <a:endParaRPr lang="it-IT"/>
          </a:p>
        </p:txBody>
      </p:sp>
      <p:pic>
        <p:nvPicPr>
          <p:cNvPr id="6" name="Immagine5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7848624" y="4419451"/>
            <a:ext cx="1075055" cy="105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947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27398"/>
              </p:ext>
            </p:extLst>
          </p:nvPr>
        </p:nvGraphicFramePr>
        <p:xfrm>
          <a:off x="71761" y="819051"/>
          <a:ext cx="5040559" cy="445864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226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4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2003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it-IT" sz="1800" b="1" dirty="0">
                          <a:effectLst/>
                        </a:rPr>
                        <a:t>Presa in carico del paziente (riduzione del dolore)</a:t>
                      </a:r>
                      <a:endParaRPr lang="it-IT" sz="18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4863" marR="64863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53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solidFill>
                            <a:schemeClr val="tx1"/>
                          </a:solidFill>
                          <a:effectLst/>
                        </a:rPr>
                        <a:t>Definizione</a:t>
                      </a:r>
                      <a:endParaRPr lang="it-IT" sz="1600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4863" marR="64863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Attraverso questo indicatore si vuole misurare la cura del paziente ortopedico di FT tramite la riduzione del dolore.</a:t>
                      </a:r>
                      <a:endParaRPr lang="it-IT" sz="1600" b="1" i="1" kern="1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4863" marR="64863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930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it-IT" sz="1600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kern="100" dirty="0">
                          <a:solidFill>
                            <a:schemeClr val="tx1"/>
                          </a:solidFill>
                          <a:effectLst/>
                        </a:rPr>
                        <a:t>Formula matematica</a:t>
                      </a:r>
                      <a:endParaRPr lang="it-IT" sz="1600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4863" marR="64863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N° pazienti che a 2 ore dal trattamento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si riduce il valore NRS di 2 punti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                                                    X100= %           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230"/>
                        </a:spcAft>
                      </a:pPr>
                      <a:r>
                        <a:rPr lang="it-IT" sz="1600" b="1" dirty="0">
                          <a:effectLst/>
                        </a:rPr>
                        <a:t>N° totale di pazienti con dolore</a:t>
                      </a:r>
                      <a:endParaRPr lang="it-IT" sz="16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4863" marR="64863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76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Standard atteso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4863" marR="64863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60%</a:t>
                      </a:r>
                      <a:endParaRPr lang="it-IT" sz="1600" b="1" i="1" kern="1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4863" marR="64863" marT="0" marB="0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Linea 5"/>
          <p:cNvCxnSpPr/>
          <p:nvPr/>
        </p:nvCxnSpPr>
        <p:spPr>
          <a:xfrm>
            <a:off x="1439912" y="3555355"/>
            <a:ext cx="2376264" cy="0"/>
          </a:xfrm>
          <a:prstGeom prst="line">
            <a:avLst/>
          </a:prstGeom>
          <a:ln w="176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6" name="Rettangolo 5"/>
          <p:cNvSpPr/>
          <p:nvPr/>
        </p:nvSpPr>
        <p:spPr>
          <a:xfrm>
            <a:off x="1223888" y="134140"/>
            <a:ext cx="6768752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00CC"/>
                </a:solidFill>
              </a:rPr>
              <a:t>Indicatori e Risultati attesi </a:t>
            </a:r>
            <a:endParaRPr lang="it-IT" sz="2800" b="1" dirty="0">
              <a:solidFill>
                <a:srgbClr val="0000CC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15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125997"/>
              </p:ext>
            </p:extLst>
          </p:nvPr>
        </p:nvGraphicFramePr>
        <p:xfrm>
          <a:off x="5256336" y="819051"/>
          <a:ext cx="4680520" cy="432048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51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28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6702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Implementazione di un sistema di comunicazione informatico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84" marR="65984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16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Definizione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84" marR="65984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Attraverso questo indicatore si vuole misurare l’implementare del sistema informatico di comunicazione tra specialista consulente/PS/fascicolo sanitario personale, dei referti clinici emessi.</a:t>
                      </a:r>
                      <a:endParaRPr lang="it-IT" sz="1600" b="1" i="1" kern="1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84" marR="65984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161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it-IT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Formula matematica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84" marR="659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N° pazienti di cui si riceve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referto telematico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                                                   X100=  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</a:rPr>
                        <a:t>N° totale di pazienti inviati in consulenza</a:t>
                      </a:r>
                      <a:endParaRPr lang="it-IT" sz="16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5984" marR="65984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54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Standard atteso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84" marR="65984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effectLst/>
                        </a:rPr>
                        <a:t>90%</a:t>
                      </a:r>
                      <a:endParaRPr lang="it-IT" sz="1600" b="1" i="1" kern="1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5984" marR="65984" marT="0" marB="0"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Linea 5"/>
          <p:cNvCxnSpPr/>
          <p:nvPr/>
        </p:nvCxnSpPr>
        <p:spPr>
          <a:xfrm>
            <a:off x="6624488" y="3707755"/>
            <a:ext cx="2376264" cy="0"/>
          </a:xfrm>
          <a:prstGeom prst="line">
            <a:avLst/>
          </a:prstGeom>
          <a:ln w="176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4193844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131222"/>
              </p:ext>
            </p:extLst>
          </p:nvPr>
        </p:nvGraphicFramePr>
        <p:xfrm>
          <a:off x="125766" y="891059"/>
          <a:ext cx="4644516" cy="396044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321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2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1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  Riduzione degli allontanamenti spontanei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1668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Definizione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Attraverso questo indicatore si vuole misurare il numero di allontanamenti spontanei dei pazienti che accedono alle cure del PS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6220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it-IT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Formula matematica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N° di pazienti rientrati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da consulenza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X100=         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23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N° totale pazienti inviati in consulenza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834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Standard atteso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3" name="Linea 2"/>
          <p:cNvCxnSpPr/>
          <p:nvPr/>
        </p:nvCxnSpPr>
        <p:spPr>
          <a:xfrm>
            <a:off x="1367904" y="3195315"/>
            <a:ext cx="2160240" cy="0"/>
          </a:xfrm>
          <a:prstGeom prst="line">
            <a:avLst/>
          </a:prstGeom>
          <a:ln w="176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  <p:sp>
        <p:nvSpPr>
          <p:cNvPr id="5" name="Rettangolo 4"/>
          <p:cNvSpPr/>
          <p:nvPr/>
        </p:nvSpPr>
        <p:spPr>
          <a:xfrm>
            <a:off x="1223888" y="134140"/>
            <a:ext cx="6768752" cy="523220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2800" b="1" cap="small" dirty="0">
                <a:solidFill>
                  <a:srgbClr val="0000CC"/>
                </a:solidFill>
              </a:rPr>
              <a:t>Indicatori e Risultati attesi </a:t>
            </a:r>
            <a:endParaRPr lang="it-IT" sz="2800" b="1" dirty="0">
              <a:solidFill>
                <a:srgbClr val="0000CC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16</a:t>
            </a:fld>
            <a:endParaRPr lang="it-IT"/>
          </a:p>
        </p:txBody>
      </p:sp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30506"/>
              </p:ext>
            </p:extLst>
          </p:nvPr>
        </p:nvGraphicFramePr>
        <p:xfrm>
          <a:off x="4896296" y="891059"/>
          <a:ext cx="4896544" cy="40324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2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1628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800"/>
                        </a:spcAft>
                      </a:pPr>
                      <a:r>
                        <a:rPr lang="it-IT" sz="1600" dirty="0">
                          <a:effectLst/>
                        </a:rPr>
                        <a:t>Migliorare il Clima organizzativo</a:t>
                      </a:r>
                      <a:endParaRPr lang="it-IT" sz="16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911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Definizione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Attraverso questo indicatore si vuole misurare il grado di soddisfazione del personale del PS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7636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endParaRPr lang="it-IT" sz="1600" b="1" kern="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Formula matematica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N° giornate perdute per assenza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                                                       X100=       %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230"/>
                        </a:spcAft>
                      </a:pPr>
                      <a:r>
                        <a:rPr lang="it-IT" sz="1600" b="1" dirty="0">
                          <a:solidFill>
                            <a:schemeClr val="tx1"/>
                          </a:solidFill>
                          <a:effectLst/>
                        </a:rPr>
                        <a:t>N° totale giornate lavorabili</a:t>
                      </a:r>
                      <a:endParaRPr lang="it-IT" sz="1600" b="1" dirty="0">
                        <a:solidFill>
                          <a:schemeClr val="tx1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273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Standard atteso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it-IT" sz="1600" b="1" kern="100" dirty="0">
                          <a:solidFill>
                            <a:schemeClr val="tx1"/>
                          </a:solidFill>
                          <a:effectLst/>
                        </a:rPr>
                        <a:t>80%</a:t>
                      </a:r>
                      <a:endParaRPr lang="it-IT" sz="1600" b="1" i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Lucida Sans"/>
                      </a:endParaRPr>
                    </a:p>
                  </a:txBody>
                  <a:tcPr marL="68580" marR="68580" marT="0" marB="0"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0" name="Linea 2"/>
          <p:cNvCxnSpPr/>
          <p:nvPr/>
        </p:nvCxnSpPr>
        <p:spPr>
          <a:xfrm>
            <a:off x="6336456" y="2763267"/>
            <a:ext cx="2376264" cy="0"/>
          </a:xfrm>
          <a:prstGeom prst="line">
            <a:avLst/>
          </a:prstGeom>
          <a:ln w="1764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cxnSp>
    </p:spTree>
    <p:extLst>
      <p:ext uri="{BB962C8B-B14F-4D97-AF65-F5344CB8AC3E}">
        <p14:creationId xmlns:p14="http://schemas.microsoft.com/office/powerpoint/2010/main" val="75635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ccia giù 8">
            <a:extLst>
              <a:ext uri="{FF2B5EF4-FFF2-40B4-BE49-F238E27FC236}">
                <a16:creationId xmlns:a16="http://schemas.microsoft.com/office/drawing/2014/main" id="{98D65ABD-7317-FB85-BA16-0C4090EA20D2}"/>
              </a:ext>
            </a:extLst>
          </p:cNvPr>
          <p:cNvSpPr/>
          <p:nvPr/>
        </p:nvSpPr>
        <p:spPr>
          <a:xfrm>
            <a:off x="-144310" y="1033995"/>
            <a:ext cx="4464496" cy="460851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1209686B-FE07-3E77-AB90-1F019D72BA4D}"/>
              </a:ext>
            </a:extLst>
          </p:cNvPr>
          <p:cNvSpPr/>
          <p:nvPr/>
        </p:nvSpPr>
        <p:spPr>
          <a:xfrm>
            <a:off x="478959" y="119820"/>
            <a:ext cx="9096681" cy="8975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5B7D8C49-C19D-EBCE-868B-1DD4C6CEF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17</a:t>
            </a:fld>
            <a:endParaRPr lang="it-IT"/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DBDAEAC-7A68-D7FF-CF80-07D97BE700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966447"/>
              </p:ext>
            </p:extLst>
          </p:nvPr>
        </p:nvGraphicFramePr>
        <p:xfrm>
          <a:off x="3288447" y="1043913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5DA60AE6-FF28-48FF-5ECC-C62AE13591E2}"/>
              </a:ext>
            </a:extLst>
          </p:cNvPr>
          <p:cNvSpPr txBox="1"/>
          <p:nvPr/>
        </p:nvSpPr>
        <p:spPr>
          <a:xfrm>
            <a:off x="647733" y="214654"/>
            <a:ext cx="87851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2000" dirty="0">
                <a:solidFill>
                  <a:schemeClr val="bg1"/>
                </a:solidFill>
              </a:rPr>
              <a:t>Il </a:t>
            </a:r>
            <a:r>
              <a:rPr lang="it-IT" sz="2000" b="1" dirty="0">
                <a:solidFill>
                  <a:schemeClr val="bg1"/>
                </a:solidFill>
              </a:rPr>
              <a:t>Fast Track </a:t>
            </a:r>
            <a:r>
              <a:rPr lang="it-IT" sz="2000" dirty="0">
                <a:solidFill>
                  <a:schemeClr val="bg1"/>
                </a:solidFill>
              </a:rPr>
              <a:t>ortopedico per traumi minori è un modello di risposta assistenziale che si caratterizza per la sua </a:t>
            </a:r>
            <a:r>
              <a:rPr lang="it-IT" sz="2000" b="1" dirty="0">
                <a:solidFill>
                  <a:schemeClr val="bg1"/>
                </a:solidFill>
              </a:rPr>
              <a:t>efficacia nel contenimento delle attese in PS.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4D717F-7468-87B1-6057-8C87DC45DAB4}"/>
              </a:ext>
            </a:extLst>
          </p:cNvPr>
          <p:cNvSpPr txBox="1"/>
          <p:nvPr/>
        </p:nvSpPr>
        <p:spPr>
          <a:xfrm>
            <a:off x="1007772" y="1436500"/>
            <a:ext cx="216033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it-IT" sz="2000" b="1" dirty="0">
                <a:solidFill>
                  <a:schemeClr val="bg1"/>
                </a:solidFill>
              </a:rPr>
              <a:t>Il punto di forza principale di questo progetto </a:t>
            </a:r>
            <a:r>
              <a:rPr lang="it-IT" sz="2000" dirty="0">
                <a:solidFill>
                  <a:schemeClr val="bg1"/>
                </a:solidFill>
              </a:rPr>
              <a:t>lo possiamo rilevare nella </a:t>
            </a:r>
            <a:r>
              <a:rPr lang="it-IT" sz="2000" b="1" dirty="0">
                <a:solidFill>
                  <a:schemeClr val="bg1"/>
                </a:solidFill>
              </a:rPr>
              <a:t>concreta applicazione della Delibera Regionale del 16.3.2023 n. 10/23  della R.A.S.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01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24C070F0-702D-733D-4D6F-C7AA73087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2</a:t>
            </a:fld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B7F63BA-0C6C-E8B4-0C5A-1B27E1DC8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0" y="1107083"/>
            <a:ext cx="4824536" cy="361840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59E932-E075-D0E2-B8DE-01A7EE6D0846}"/>
              </a:ext>
            </a:extLst>
          </p:cNvPr>
          <p:cNvSpPr txBox="1"/>
          <p:nvPr/>
        </p:nvSpPr>
        <p:spPr>
          <a:xfrm>
            <a:off x="5176919" y="1611139"/>
            <a:ext cx="4708739" cy="2323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Caterina Locci – Distretto di Carbonia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Alessandro Campus – SPRESAL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Gabriella Gemma Melis – SISP Carbonia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Maurizio Pinna – Centro trasfusionale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Angela Puggioni – Dialisi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00CC"/>
                </a:solidFill>
              </a:rPr>
              <a:t>Andrea Porcu – Pronto Soccorso </a:t>
            </a:r>
          </a:p>
        </p:txBody>
      </p:sp>
    </p:spTree>
    <p:extLst>
      <p:ext uri="{BB962C8B-B14F-4D97-AF65-F5344CB8AC3E}">
        <p14:creationId xmlns:p14="http://schemas.microsoft.com/office/powerpoint/2010/main" val="246900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19832" y="314995"/>
            <a:ext cx="8568952" cy="584775"/>
          </a:xfrm>
          <a:prstGeom prst="rect">
            <a:avLst/>
          </a:prstGeom>
          <a:solidFill>
            <a:srgbClr val="33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00CC"/>
                </a:solidFill>
              </a:rPr>
              <a:t>Contesto in Esame</a:t>
            </a:r>
            <a:endParaRPr lang="it-IT" sz="3200" b="1" dirty="0">
              <a:solidFill>
                <a:srgbClr val="0000CC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528683" y="3207202"/>
            <a:ext cx="4551942" cy="2277547"/>
          </a:xfrm>
          <a:prstGeom prst="rect">
            <a:avLst/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CC"/>
                </a:solidFill>
              </a:rPr>
              <a:t>RISORSE UMANE</a:t>
            </a:r>
          </a:p>
          <a:p>
            <a:r>
              <a:rPr lang="it-IT" sz="2000" b="1" dirty="0"/>
              <a:t>Medici di Emergenza strutturati: </a:t>
            </a:r>
            <a:r>
              <a:rPr lang="it-IT" sz="2000" b="1" dirty="0">
                <a:solidFill>
                  <a:srgbClr val="0000CC"/>
                </a:solidFill>
              </a:rPr>
              <a:t>6 </a:t>
            </a:r>
          </a:p>
          <a:p>
            <a:r>
              <a:rPr lang="it-IT" sz="2000" b="1" dirty="0"/>
              <a:t>Medici a gettone</a:t>
            </a:r>
            <a:r>
              <a:rPr lang="it-IT" sz="2000" dirty="0"/>
              <a:t>: </a:t>
            </a:r>
            <a:r>
              <a:rPr lang="it-IT" sz="2000" b="1" dirty="0">
                <a:solidFill>
                  <a:srgbClr val="0000CC"/>
                </a:solidFill>
              </a:rPr>
              <a:t>1 a turno diurno</a:t>
            </a:r>
          </a:p>
          <a:p>
            <a:r>
              <a:rPr lang="it-IT" sz="2000" b="1" dirty="0"/>
              <a:t>Coordinatore Infermieristico: </a:t>
            </a:r>
            <a:r>
              <a:rPr lang="it-IT" sz="2000" b="1" dirty="0">
                <a:solidFill>
                  <a:srgbClr val="0000CC"/>
                </a:solidFill>
              </a:rPr>
              <a:t>1 </a:t>
            </a:r>
          </a:p>
          <a:p>
            <a:r>
              <a:rPr lang="it-IT" sz="2000" b="1" dirty="0"/>
              <a:t>Infermieri: </a:t>
            </a:r>
            <a:r>
              <a:rPr lang="it-IT" sz="2000" b="1" dirty="0">
                <a:solidFill>
                  <a:srgbClr val="0000CC"/>
                </a:solidFill>
              </a:rPr>
              <a:t>24 unità </a:t>
            </a:r>
          </a:p>
          <a:p>
            <a:r>
              <a:rPr lang="it-IT" sz="2000" b="1" dirty="0"/>
              <a:t>OSS: </a:t>
            </a:r>
            <a:r>
              <a:rPr lang="it-IT" sz="2000" b="1" dirty="0">
                <a:solidFill>
                  <a:srgbClr val="0000CC"/>
                </a:solidFill>
              </a:rPr>
              <a:t>14 unità</a:t>
            </a:r>
            <a:endParaRPr lang="it-IT" sz="2000" b="1" dirty="0"/>
          </a:p>
          <a:p>
            <a:endParaRPr lang="it-IT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456" y="940447"/>
            <a:ext cx="3326870" cy="223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45757" y="1107082"/>
            <a:ext cx="5043568" cy="261610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00CC"/>
                </a:solidFill>
              </a:rPr>
              <a:t>RISORSE TECNICO-STRUTTURALI</a:t>
            </a:r>
          </a:p>
          <a:p>
            <a:r>
              <a:rPr lang="it-IT" sz="2000" b="1" dirty="0"/>
              <a:t> P.O. monoblocco: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sviluppo orizzontale diagnostiche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sviluppo verticale degenze</a:t>
            </a:r>
          </a:p>
          <a:p>
            <a:r>
              <a:rPr lang="it-IT" sz="2000" b="1" dirty="0"/>
              <a:t>Ambienti: piccola sala d’attesa, frequente utilizzo corridoi per pazienti su barelle</a:t>
            </a:r>
          </a:p>
          <a:p>
            <a:r>
              <a:rPr lang="it-IT" sz="2000" b="1" dirty="0"/>
              <a:t>Attrezzature: una sola ambulanza, carenza barelle e sedie su ruote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061" y="3779616"/>
            <a:ext cx="2911804" cy="191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120" y="3779616"/>
            <a:ext cx="1856092" cy="1856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664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840946"/>
              </p:ext>
            </p:extLst>
          </p:nvPr>
        </p:nvGraphicFramePr>
        <p:xfrm>
          <a:off x="359792" y="242987"/>
          <a:ext cx="9217026" cy="135310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44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2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387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87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2073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CC"/>
                          </a:solidFill>
                          <a:effectLst/>
                        </a:rPr>
                        <a:t> </a:t>
                      </a:r>
                      <a:r>
                        <a:rPr lang="it-IT" sz="2000" b="1" dirty="0">
                          <a:solidFill>
                            <a:srgbClr val="FFFF00"/>
                          </a:solidFill>
                          <a:effectLst/>
                        </a:rPr>
                        <a:t>N° accessi dal 01.06.2022 al 31.05.2023</a:t>
                      </a:r>
                      <a:endParaRPr lang="it-IT" sz="2000" b="1" dirty="0">
                        <a:solidFill>
                          <a:srgbClr val="FFFF00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CC"/>
                          </a:solidFill>
                          <a:effectLst/>
                        </a:rPr>
                        <a:t>ROSSI</a:t>
                      </a:r>
                      <a:endParaRPr lang="it-IT" sz="2000" b="1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CC"/>
                          </a:solidFill>
                          <a:effectLst/>
                        </a:rPr>
                        <a:t>GIALLI</a:t>
                      </a:r>
                      <a:endParaRPr lang="it-IT" sz="2000" b="1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CC"/>
                          </a:solidFill>
                          <a:effectLst/>
                        </a:rPr>
                        <a:t>VERDI</a:t>
                      </a:r>
                      <a:endParaRPr lang="it-IT" sz="2000" b="1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solidFill>
                            <a:srgbClr val="0000CC"/>
                          </a:solidFill>
                          <a:effectLst/>
                        </a:rPr>
                        <a:t>BIANCHI</a:t>
                      </a:r>
                      <a:endParaRPr lang="it-IT" sz="2000" b="1" dirty="0">
                        <a:solidFill>
                          <a:srgbClr val="0000CC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>
                          <a:effectLst/>
                        </a:rPr>
                        <a:t>TOTALI</a:t>
                      </a:r>
                      <a:endParaRPr lang="it-IT" sz="2000" b="1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206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effectLst/>
                        </a:rPr>
                        <a:t>139</a:t>
                      </a:r>
                      <a:endParaRPr lang="it-IT" sz="20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effectLst/>
                        </a:rPr>
                        <a:t>1941</a:t>
                      </a:r>
                      <a:endParaRPr lang="it-IT" sz="20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effectLst/>
                        </a:rPr>
                        <a:t>2898</a:t>
                      </a:r>
                      <a:endParaRPr lang="it-IT" sz="20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effectLst/>
                        </a:rPr>
                        <a:t>81</a:t>
                      </a:r>
                      <a:endParaRPr lang="it-IT" sz="20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1000"/>
                        </a:spcAft>
                      </a:pPr>
                      <a:r>
                        <a:rPr lang="it-IT" sz="2000" b="1" dirty="0">
                          <a:effectLst/>
                        </a:rPr>
                        <a:t>5059</a:t>
                      </a:r>
                      <a:endParaRPr lang="it-IT" sz="2000" b="1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4224021808"/>
              </p:ext>
            </p:extLst>
          </p:nvPr>
        </p:nvGraphicFramePr>
        <p:xfrm>
          <a:off x="1583928" y="1683146"/>
          <a:ext cx="6696744" cy="398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743186"/>
              </p:ext>
            </p:extLst>
          </p:nvPr>
        </p:nvGraphicFramePr>
        <p:xfrm>
          <a:off x="215776" y="170979"/>
          <a:ext cx="3816424" cy="4960486"/>
        </p:xfrm>
        <a:graphic>
          <a:graphicData uri="http://schemas.openxmlformats.org/drawingml/2006/table">
            <a:tbl>
              <a:tblPr firstRow="1" firstCol="1" bandRow="1"/>
              <a:tblGrid>
                <a:gridCol w="3109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67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2105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Non risponde a chiamata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665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Non rientra da consulenza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57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Si allontana prima della conclusione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190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Ricoverati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611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Ricoverati dopo consulenza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189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Trasferiti ad altra struttura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230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Passato in cura allo specialista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492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A domicilio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2012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Rifiutano il ricovero</a:t>
                      </a:r>
                      <a:endParaRPr lang="it-IT" sz="180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60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Ricoverati in OBI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485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342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Varie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Verdana"/>
                          <a:cs typeface="Verdana"/>
                        </a:rPr>
                        <a:t>66</a:t>
                      </a:r>
                      <a:endParaRPr lang="it-IT" sz="1800" dirty="0">
                        <a:solidFill>
                          <a:srgbClr val="5F5F5F"/>
                        </a:solidFill>
                        <a:effectLst/>
                        <a:latin typeface="Verdana"/>
                        <a:ea typeface="Verdana"/>
                        <a:cs typeface="Verdana"/>
                      </a:endParaRPr>
                    </a:p>
                  </a:txBody>
                  <a:tcPr marL="33767" marR="33767" marT="33767" marB="3376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4" name="Grafico 3"/>
          <p:cNvGraphicFramePr/>
          <p:nvPr>
            <p:extLst>
              <p:ext uri="{D42A27DB-BD31-4B8C-83A1-F6EECF244321}">
                <p14:modId xmlns:p14="http://schemas.microsoft.com/office/powerpoint/2010/main" val="1264778070"/>
              </p:ext>
            </p:extLst>
          </p:nvPr>
        </p:nvGraphicFramePr>
        <p:xfrm>
          <a:off x="4104208" y="18961"/>
          <a:ext cx="5832401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7613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51880" y="314995"/>
            <a:ext cx="6768752" cy="646331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3600" b="1" cap="small" dirty="0">
                <a:solidFill>
                  <a:srgbClr val="0000CC"/>
                </a:solidFill>
              </a:rPr>
              <a:t>Contesto Normativo</a:t>
            </a:r>
            <a:endParaRPr lang="it-IT" sz="3600" b="1" dirty="0">
              <a:solidFill>
                <a:srgbClr val="0000CC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40303" y="3267323"/>
            <a:ext cx="9696553" cy="2062103"/>
          </a:xfrm>
          <a:prstGeom prst="rect">
            <a:avLst/>
          </a:prstGeom>
          <a:solidFill>
            <a:srgbClr val="CCFFFF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it-IT" sz="2400" b="1" dirty="0"/>
              <a:t>Delibera G.R.  Regione Autonoma della Sardegna n. 10/23  del </a:t>
            </a:r>
          </a:p>
          <a:p>
            <a:r>
              <a:rPr lang="it-IT" sz="2400" b="1" dirty="0"/>
              <a:t>16 Marzo 2023 </a:t>
            </a:r>
            <a:r>
              <a:rPr lang="it-IT" sz="2000" b="1" dirty="0"/>
              <a:t>la quale mette in evidenza </a:t>
            </a:r>
            <a:r>
              <a:rPr lang="it-IT" sz="2400" b="1" dirty="0">
                <a:solidFill>
                  <a:srgbClr val="0000CC"/>
                </a:solidFill>
              </a:rPr>
              <a:t>la necessità di identificare procedure e percorsi differenziati </a:t>
            </a:r>
            <a:r>
              <a:rPr lang="it-IT" sz="2000" b="1" dirty="0"/>
              <a:t>finalizzati a</a:t>
            </a:r>
            <a:r>
              <a:rPr lang="it-IT" sz="2000" b="1" dirty="0">
                <a:solidFill>
                  <a:srgbClr val="0000CC"/>
                </a:solidFill>
              </a:rPr>
              <a:t> </a:t>
            </a:r>
            <a:r>
              <a:rPr lang="it-IT" sz="2400" b="1" dirty="0">
                <a:solidFill>
                  <a:srgbClr val="0000CC"/>
                </a:solidFill>
              </a:rPr>
              <a:t>ridurre sia i tempi di attesa che di processo </a:t>
            </a:r>
            <a:r>
              <a:rPr lang="it-IT" sz="2000" b="1" dirty="0"/>
              <a:t>per i </a:t>
            </a:r>
            <a:r>
              <a:rPr lang="it-IT" sz="2400" b="1" dirty="0">
                <a:solidFill>
                  <a:srgbClr val="0000CC"/>
                </a:solidFill>
              </a:rPr>
              <a:t>codici a minore priorità</a:t>
            </a:r>
            <a:r>
              <a:rPr lang="it-IT" sz="2000" b="1" dirty="0">
                <a:solidFill>
                  <a:srgbClr val="0000CC"/>
                </a:solidFill>
              </a:rPr>
              <a:t>. </a:t>
            </a:r>
            <a:r>
              <a:rPr lang="it-IT" sz="2000" b="1" dirty="0"/>
              <a:t>Infatti al punto 6.1 della stessa </a:t>
            </a:r>
            <a:r>
              <a:rPr lang="it-IT" sz="2400" b="1" dirty="0">
                <a:solidFill>
                  <a:srgbClr val="0000CC"/>
                </a:solidFill>
              </a:rPr>
              <a:t>indica quale percorso adeguato quello di </a:t>
            </a:r>
            <a:r>
              <a:rPr lang="it-IT" sz="3200" b="1" dirty="0">
                <a:solidFill>
                  <a:srgbClr val="0000CC"/>
                </a:solidFill>
              </a:rPr>
              <a:t>Fast Track</a:t>
            </a:r>
            <a:r>
              <a:rPr lang="it-IT" sz="2000" b="1" dirty="0"/>
              <a:t> </a:t>
            </a:r>
          </a:p>
        </p:txBody>
      </p:sp>
      <p:sp>
        <p:nvSpPr>
          <p:cNvPr id="2" name="Rettangolo 1"/>
          <p:cNvSpPr/>
          <p:nvPr/>
        </p:nvSpPr>
        <p:spPr>
          <a:xfrm>
            <a:off x="240303" y="1251099"/>
            <a:ext cx="9696553" cy="1754326"/>
          </a:xfrm>
          <a:prstGeom prst="rect">
            <a:avLst/>
          </a:prstGeom>
          <a:solidFill>
            <a:srgbClr val="CCFF99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it-IT" sz="2400" b="1" dirty="0">
                <a:solidFill>
                  <a:srgbClr val="0000CC"/>
                </a:solidFill>
              </a:rPr>
              <a:t>Costituzione del Triage infermieristico</a:t>
            </a:r>
            <a:r>
              <a:rPr lang="it-IT" sz="2000" b="1" dirty="0"/>
              <a:t> sino ad oggi conosciuto, </a:t>
            </a:r>
            <a:r>
              <a:rPr lang="it-IT" sz="2400" b="1" dirty="0">
                <a:solidFill>
                  <a:srgbClr val="0000CC"/>
                </a:solidFill>
              </a:rPr>
              <a:t>nasce con il Decreto del Presidente della Repubblica del 27 marzo 1992</a:t>
            </a:r>
            <a:r>
              <a:rPr lang="it-IT" sz="2000" b="1" dirty="0"/>
              <a:t> </a:t>
            </a:r>
            <a:r>
              <a:rPr lang="it-IT" sz="2000" b="1" dirty="0">
                <a:solidFill>
                  <a:srgbClr val="C00000"/>
                </a:solidFill>
              </a:rPr>
              <a:t>"</a:t>
            </a:r>
            <a:r>
              <a:rPr lang="it-IT" sz="2800" b="1" i="1" dirty="0">
                <a:solidFill>
                  <a:srgbClr val="C00000"/>
                </a:solidFill>
              </a:rPr>
              <a:t>Atto di indirizzo e coordinamento alle Regioni per la determinazione dei livelli di assistenza sanitaria di emergenza</a:t>
            </a:r>
            <a:r>
              <a:rPr lang="it-IT" sz="2800" b="1" dirty="0">
                <a:solidFill>
                  <a:srgbClr val="C00000"/>
                </a:solidFill>
              </a:rPr>
              <a:t>"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963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7824" y="698238"/>
            <a:ext cx="8784976" cy="49723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ttangolo 3"/>
          <p:cNvSpPr/>
          <p:nvPr/>
        </p:nvSpPr>
        <p:spPr>
          <a:xfrm>
            <a:off x="1374458" y="100712"/>
            <a:ext cx="6768752" cy="646331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3600" b="1" cap="small" dirty="0">
                <a:solidFill>
                  <a:srgbClr val="0000CC"/>
                </a:solidFill>
              </a:rPr>
              <a:t>Diagramma di </a:t>
            </a:r>
            <a:r>
              <a:rPr lang="it-IT" sz="3600" b="1" cap="small" dirty="0" err="1">
                <a:solidFill>
                  <a:srgbClr val="0000CC"/>
                </a:solidFill>
              </a:rPr>
              <a:t>Ishikawa</a:t>
            </a:r>
            <a:endParaRPr lang="it-IT" sz="3600" b="1" dirty="0">
              <a:solidFill>
                <a:srgbClr val="0000CC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036783" y="242987"/>
            <a:ext cx="8064896" cy="646331"/>
          </a:xfrm>
          <a:prstGeom prst="rect">
            <a:avLst/>
          </a:prstGeom>
          <a:solidFill>
            <a:srgbClr val="00FFFF"/>
          </a:solidFill>
          <a:scene3d>
            <a:camera prst="obliqueTopRigh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3600" b="1" cap="small" dirty="0">
                <a:solidFill>
                  <a:srgbClr val="0000CC"/>
                </a:solidFill>
              </a:rPr>
              <a:t>Analisi Criticità </a:t>
            </a:r>
            <a:endParaRPr lang="it-IT" sz="3600" b="1" dirty="0">
              <a:solidFill>
                <a:srgbClr val="0000CC"/>
              </a:solidFill>
            </a:endParaRP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BF859CD7-0E87-8B08-EAA7-DD3F39A7C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7345263"/>
              </p:ext>
            </p:extLst>
          </p:nvPr>
        </p:nvGraphicFramePr>
        <p:xfrm>
          <a:off x="143768" y="889318"/>
          <a:ext cx="9649072" cy="4666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12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167516" y="67397"/>
            <a:ext cx="6768752" cy="584775"/>
          </a:xfrm>
          <a:prstGeom prst="rect">
            <a:avLst/>
          </a:prstGeom>
          <a:solidFill>
            <a:srgbClr val="00FFFF"/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wrap="square">
            <a:spAutoFit/>
          </a:bodyPr>
          <a:lstStyle/>
          <a:p>
            <a:pPr algn="ctr"/>
            <a:r>
              <a:rPr lang="it-IT" sz="3200" b="1" cap="small" dirty="0">
                <a:solidFill>
                  <a:srgbClr val="0000CC"/>
                </a:solidFill>
              </a:rPr>
              <a:t>Progetto</a:t>
            </a:r>
            <a:endParaRPr lang="it-IT" sz="3200" b="1" dirty="0">
              <a:solidFill>
                <a:srgbClr val="0000CC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03808" y="2278955"/>
            <a:ext cx="3384376" cy="2923877"/>
          </a:xfrm>
          <a:prstGeom prst="rect">
            <a:avLst/>
          </a:prstGeom>
          <a:solidFill>
            <a:srgbClr val="CCFF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008000"/>
                </a:solidFill>
              </a:rPr>
              <a:t>Criteri di inclusione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8000"/>
                </a:solidFill>
              </a:rPr>
              <a:t>Trauma isolato</a:t>
            </a:r>
            <a:endParaRPr lang="it-IT" sz="2000" b="1" i="1" dirty="0">
              <a:solidFill>
                <a:srgbClr val="008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8000"/>
                </a:solidFill>
              </a:rPr>
              <a:t>Contusione o distorsione</a:t>
            </a:r>
            <a:endParaRPr lang="it-IT" sz="2000" b="1" i="1" dirty="0">
              <a:solidFill>
                <a:srgbClr val="008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8000"/>
                </a:solidFill>
              </a:rPr>
              <a:t>Estremità distali: dalla caviglia alle falangi (esclusa gamba e ginocchio)</a:t>
            </a:r>
            <a:endParaRPr lang="it-IT" sz="2000" b="1" i="1" dirty="0">
              <a:solidFill>
                <a:srgbClr val="008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rgbClr val="008000"/>
                </a:solidFill>
              </a:rPr>
              <a:t>dal polso alle falangi (escluso avambraccio e gomito)</a:t>
            </a:r>
            <a:endParaRPr lang="it-IT" sz="2000" b="1" i="1" dirty="0">
              <a:solidFill>
                <a:srgbClr val="008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298733" y="1971178"/>
            <a:ext cx="5328591" cy="3539430"/>
          </a:xfrm>
          <a:prstGeom prst="rect">
            <a:avLst/>
          </a:prstGeom>
          <a:solidFill>
            <a:srgbClr val="FFFF99"/>
          </a:solidFill>
          <a:ln>
            <a:solidFill>
              <a:srgbClr val="FFFFCC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it-IT" sz="2400" b="1" i="1" dirty="0">
                <a:solidFill>
                  <a:srgbClr val="C00000"/>
                </a:solidFill>
              </a:rPr>
              <a:t>Criteri di esclusione: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• Trauma determinato da causa internistica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• Concomitante trauma cranico, anche se non commotivo </a:t>
            </a:r>
            <a:endParaRPr lang="it-IT" sz="2000" b="1" i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• Concomitante sindrome neurologica acuta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• Condizione di politraumatizzato </a:t>
            </a:r>
          </a:p>
          <a:p>
            <a:r>
              <a:rPr lang="it-IT" sz="2000" b="1" dirty="0">
                <a:solidFill>
                  <a:srgbClr val="C00000"/>
                </a:solidFill>
              </a:rPr>
              <a:t>• Pazienti vincolati alla “tavola spinale” </a:t>
            </a:r>
            <a:endParaRPr lang="it-IT" sz="2000" b="1" i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• Frattura esposta </a:t>
            </a:r>
            <a:endParaRPr lang="it-IT" sz="2000" b="1" i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• Sospetta frattura del bacino </a:t>
            </a:r>
            <a:endParaRPr lang="it-IT" sz="2000" b="1" i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• ferite o lesioni cutanee </a:t>
            </a:r>
            <a:endParaRPr lang="it-IT" sz="2000" b="1" i="1" dirty="0">
              <a:solidFill>
                <a:srgbClr val="C00000"/>
              </a:solidFill>
            </a:endParaRPr>
          </a:p>
          <a:p>
            <a:r>
              <a:rPr lang="it-IT" sz="2000" b="1" dirty="0">
                <a:solidFill>
                  <a:srgbClr val="C00000"/>
                </a:solidFill>
              </a:rPr>
              <a:t>• Foglio INAIL</a:t>
            </a:r>
            <a:endParaRPr lang="it-IT" sz="2000" b="1" i="1" dirty="0">
              <a:solidFill>
                <a:srgbClr val="C00000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266284" y="698058"/>
            <a:ext cx="9361040" cy="12003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it-IT" sz="2000" dirty="0"/>
              <a:t>Il </a:t>
            </a:r>
            <a:r>
              <a:rPr lang="it-IT" sz="2400" b="1" dirty="0">
                <a:solidFill>
                  <a:srgbClr val="0000CC"/>
                </a:solidFill>
              </a:rPr>
              <a:t>progetto pilota</a:t>
            </a:r>
            <a:r>
              <a:rPr lang="it-IT" sz="2000" dirty="0"/>
              <a:t>, da proporre,  concerne  </a:t>
            </a:r>
            <a:r>
              <a:rPr lang="it-IT" sz="2400" b="1" dirty="0">
                <a:solidFill>
                  <a:srgbClr val="0000CC"/>
                </a:solidFill>
              </a:rPr>
              <a:t>l’istituzione</a:t>
            </a:r>
            <a:r>
              <a:rPr lang="it-IT" sz="2000" dirty="0"/>
              <a:t> </a:t>
            </a:r>
            <a:r>
              <a:rPr lang="it-IT" sz="2400" b="1" dirty="0">
                <a:solidFill>
                  <a:srgbClr val="0000CC"/>
                </a:solidFill>
              </a:rPr>
              <a:t>di un percorso Fast track ortopedico</a:t>
            </a:r>
            <a:r>
              <a:rPr lang="it-IT" sz="2000" b="1" dirty="0">
                <a:solidFill>
                  <a:srgbClr val="0000CC"/>
                </a:solidFill>
              </a:rPr>
              <a:t> </a:t>
            </a:r>
            <a:r>
              <a:rPr lang="it-IT" sz="2000" dirty="0"/>
              <a:t>presso il PS </a:t>
            </a:r>
            <a:r>
              <a:rPr lang="it-IT" sz="2000" dirty="0" err="1"/>
              <a:t>Sirai</a:t>
            </a:r>
            <a:r>
              <a:rPr lang="it-IT" sz="2000" dirty="0"/>
              <a:t> di Carbonia, riferito ai </a:t>
            </a:r>
            <a:r>
              <a:rPr lang="it-IT" sz="2400" b="1" dirty="0">
                <a:solidFill>
                  <a:srgbClr val="0000CC"/>
                </a:solidFill>
              </a:rPr>
              <a:t>piccoli traumi </a:t>
            </a:r>
            <a:r>
              <a:rPr lang="it-IT" sz="2000" dirty="0"/>
              <a:t>ricadenti nei codici a minore priorità, connotati da </a:t>
            </a:r>
            <a:r>
              <a:rPr lang="it-IT" sz="2400" b="1" dirty="0">
                <a:solidFill>
                  <a:srgbClr val="0000CC"/>
                </a:solidFill>
              </a:rPr>
              <a:t>lunghi tempi d’attesa</a:t>
            </a:r>
            <a:endParaRPr lang="it-IT" sz="2000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09080C-D4E2-437F-93DC-4D4D0C2FE3B0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843632"/>
      </p:ext>
    </p:extLst>
  </p:cSld>
  <p:clrMapOvr>
    <a:masterClrMapping/>
  </p:clrMapOvr>
</p:sld>
</file>

<file path=ppt/theme/theme1.xml><?xml version="1.0" encoding="utf-8"?>
<a:theme xmlns:a="http://schemas.openxmlformats.org/drawingml/2006/main" name="Predefinit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8">
    <a:dk1>
      <a:sysClr val="windowText" lastClr="000000"/>
    </a:dk1>
    <a:lt1>
      <a:sysClr val="window" lastClr="FFFFFF"/>
    </a:lt1>
    <a:dk2>
      <a:srgbClr val="2A2A2A"/>
    </a:dk2>
    <a:lt2>
      <a:srgbClr val="FBFBF8"/>
    </a:lt2>
    <a:accent1>
      <a:srgbClr val="F75952"/>
    </a:accent1>
    <a:accent2>
      <a:srgbClr val="6AC7C9"/>
    </a:accent2>
    <a:accent3>
      <a:srgbClr val="F98A37"/>
    </a:accent3>
    <a:accent4>
      <a:srgbClr val="75BB6E"/>
    </a:accent4>
    <a:accent5>
      <a:srgbClr val="B67AC3"/>
    </a:accent5>
    <a:accent6>
      <a:srgbClr val="F7C94D"/>
    </a:accent6>
    <a:hlink>
      <a:srgbClr val="B67AC3"/>
    </a:hlink>
    <a:folHlink>
      <a:srgbClr val="6AC7C9"/>
    </a:folHlink>
  </a:clrScheme>
  <a:fontScheme name="Verdana">
    <a:maj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ajorFont>
    <a:minorFont>
      <a:latin typeface="Verdana"/>
      <a:ea typeface=""/>
      <a:cs typeface=""/>
      <a:font script="Jpan" typeface="ＭＳ ゴシック"/>
      <a:font script="Hang" typeface="굴림"/>
      <a:font script="Hans" typeface="微软雅黑"/>
      <a:font script="Hant" typeface="微軟正黑體"/>
      <a:font script="Arab" typeface="Tahoma"/>
      <a:font script="Hebr" typeface="Tahoma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1635</Words>
  <Application>Microsoft Macintosh PowerPoint</Application>
  <PresentationFormat>Personalizzato</PresentationFormat>
  <Paragraphs>647</Paragraphs>
  <Slides>17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Liberation Sans</vt:lpstr>
      <vt:lpstr>Liberation Serif</vt:lpstr>
      <vt:lpstr>StarSymbol</vt:lpstr>
      <vt:lpstr>Times New Roman</vt:lpstr>
      <vt:lpstr>Verdana</vt:lpstr>
      <vt:lpstr>Predefinito</vt:lpstr>
      <vt:lpstr>Fast Track – Ortopedico Pronto Soccorso SIRAI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Track -Pronto Soccorso SIRAI</dc:title>
  <dc:creator>Alessandro Campus</dc:creator>
  <cp:lastModifiedBy>michele confalonieri</cp:lastModifiedBy>
  <cp:revision>48</cp:revision>
  <cp:lastPrinted>2023-12-07T16:44:38Z</cp:lastPrinted>
  <dcterms:created xsi:type="dcterms:W3CDTF">2023-12-07T15:24:15Z</dcterms:created>
  <dcterms:modified xsi:type="dcterms:W3CDTF">2023-12-20T14:11:24Z</dcterms:modified>
</cp:coreProperties>
</file>